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2" r:id="rId5"/>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AA2AFF"/>
    <a:srgbClr val="32D7FF"/>
    <a:srgbClr val="9933FF"/>
    <a:srgbClr val="557CFF"/>
    <a:srgbClr val="004388"/>
    <a:srgbClr val="F3F6FB"/>
    <a:srgbClr val="003C97"/>
    <a:srgbClr val="003C99"/>
    <a:srgbClr val="0A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8" autoAdjust="0"/>
    <p:restoredTop sz="96461" autoAdjust="0"/>
  </p:normalViewPr>
  <p:slideViewPr>
    <p:cSldViewPr snapToGrid="0">
      <p:cViewPr varScale="1">
        <p:scale>
          <a:sx n="69" d="100"/>
          <a:sy n="69" d="100"/>
        </p:scale>
        <p:origin x="6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Powell" userId="51f8acf9-0c8f-49ce-aa59-250ac6c40382" providerId="ADAL" clId="{6DCB59B4-51DB-441C-A8E1-C02DF1EA40A4}"/>
    <pc:docChg chg="undo custSel modSld">
      <pc:chgData name="Anne Powell" userId="51f8acf9-0c8f-49ce-aa59-250ac6c40382" providerId="ADAL" clId="{6DCB59B4-51DB-441C-A8E1-C02DF1EA40A4}" dt="2022-11-24T10:51:08.159" v="43" actId="1076"/>
      <pc:docMkLst>
        <pc:docMk/>
      </pc:docMkLst>
      <pc:sldChg chg="addSp delSp modSp">
        <pc:chgData name="Anne Powell" userId="51f8acf9-0c8f-49ce-aa59-250ac6c40382" providerId="ADAL" clId="{6DCB59B4-51DB-441C-A8E1-C02DF1EA40A4}" dt="2022-11-24T10:51:08.159" v="43" actId="1076"/>
        <pc:sldMkLst>
          <pc:docMk/>
          <pc:sldMk cId="3337333993" sldId="272"/>
        </pc:sldMkLst>
        <pc:spChg chg="mod">
          <ac:chgData name="Anne Powell" userId="51f8acf9-0c8f-49ce-aa59-250ac6c40382" providerId="ADAL" clId="{6DCB59B4-51DB-441C-A8E1-C02DF1EA40A4}" dt="2022-11-24T10:50:33.709" v="42" actId="6549"/>
          <ac:spMkLst>
            <pc:docMk/>
            <pc:sldMk cId="3337333993" sldId="272"/>
            <ac:spMk id="3" creationId="{BE28BA06-C084-2149-8362-1619D6C65DDE}"/>
          </ac:spMkLst>
        </pc:spChg>
        <pc:spChg chg="add del mod">
          <ac:chgData name="Anne Powell" userId="51f8acf9-0c8f-49ce-aa59-250ac6c40382" providerId="ADAL" clId="{6DCB59B4-51DB-441C-A8E1-C02DF1EA40A4}" dt="2022-11-24T10:46:22.832" v="21" actId="6549"/>
          <ac:spMkLst>
            <pc:docMk/>
            <pc:sldMk cId="3337333993" sldId="272"/>
            <ac:spMk id="4" creationId="{FA2AE5A9-9F07-4AEC-A4BF-789BDB9EA821}"/>
          </ac:spMkLst>
        </pc:spChg>
        <pc:spChg chg="mod">
          <ac:chgData name="Anne Powell" userId="51f8acf9-0c8f-49ce-aa59-250ac6c40382" providerId="ADAL" clId="{6DCB59B4-51DB-441C-A8E1-C02DF1EA40A4}" dt="2022-11-24T10:51:08.159" v="43" actId="1076"/>
          <ac:spMkLst>
            <pc:docMk/>
            <pc:sldMk cId="3337333993" sldId="272"/>
            <ac:spMk id="8" creationId="{0EE607A5-6924-4978-AFBE-E923642E31A8}"/>
          </ac:spMkLst>
        </pc:spChg>
        <pc:spChg chg="mod">
          <ac:chgData name="Anne Powell" userId="51f8acf9-0c8f-49ce-aa59-250ac6c40382" providerId="ADAL" clId="{6DCB59B4-51DB-441C-A8E1-C02DF1EA40A4}" dt="2022-11-24T10:45:09.551" v="9" actId="14100"/>
          <ac:spMkLst>
            <pc:docMk/>
            <pc:sldMk cId="3337333993" sldId="272"/>
            <ac:spMk id="9" creationId="{9F7F0C82-D1FE-48FD-8FCC-AF05384A22D5}"/>
          </ac:spMkLst>
        </pc:spChg>
        <pc:spChg chg="add del mod">
          <ac:chgData name="Anne Powell" userId="51f8acf9-0c8f-49ce-aa59-250ac6c40382" providerId="ADAL" clId="{6DCB59B4-51DB-441C-A8E1-C02DF1EA40A4}" dt="2022-11-24T10:50:29.698" v="41" actId="1076"/>
          <ac:spMkLst>
            <pc:docMk/>
            <pc:sldMk cId="3337333993" sldId="272"/>
            <ac:spMk id="10" creationId="{81283F80-8743-4EE3-92F9-F90088926A13}"/>
          </ac:spMkLst>
        </pc:spChg>
        <pc:spChg chg="mod">
          <ac:chgData name="Anne Powell" userId="51f8acf9-0c8f-49ce-aa59-250ac6c40382" providerId="ADAL" clId="{6DCB59B4-51DB-441C-A8E1-C02DF1EA40A4}" dt="2022-11-24T10:47:05.373" v="24" actId="14100"/>
          <ac:spMkLst>
            <pc:docMk/>
            <pc:sldMk cId="3337333993" sldId="272"/>
            <ac:spMk id="14" creationId="{E60548D9-4D11-4DE4-A5D6-2EC4F083DA72}"/>
          </ac:spMkLst>
        </pc:spChg>
        <pc:picChg chg="del">
          <ac:chgData name="Anne Powell" userId="51f8acf9-0c8f-49ce-aa59-250ac6c40382" providerId="ADAL" clId="{6DCB59B4-51DB-441C-A8E1-C02DF1EA40A4}" dt="2022-11-24T10:43:47.183" v="0" actId="478"/>
          <ac:picMkLst>
            <pc:docMk/>
            <pc:sldMk cId="3337333993" sldId="272"/>
            <ac:picMk id="7" creationId="{97E7200D-6F02-4FC8-A763-8114C15399E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EC7958BF-DCEA-8A43-ADD5-3CC82CF6FA26}" type="datetimeFigureOut">
              <a:rPr lang="en-US" smtClean="0"/>
              <a:t>11/24/2022</a:t>
            </a:fld>
            <a:endParaRPr lang="en-US"/>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038" y="4786313"/>
            <a:ext cx="5443537" cy="3914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5625"/>
            <a:ext cx="2949575"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4450" y="9445625"/>
            <a:ext cx="2949575" cy="498475"/>
          </a:xfrm>
          <a:prstGeom prst="rect">
            <a:avLst/>
          </a:prstGeom>
        </p:spPr>
        <p:txBody>
          <a:bodyPr vert="horz" lIns="91440" tIns="45720" rIns="91440" bIns="45720" rtlCol="0" anchor="b"/>
          <a:lstStyle>
            <a:lvl1pPr algn="r">
              <a:defRPr sz="1200"/>
            </a:lvl1pPr>
          </a:lstStyle>
          <a:p>
            <a:fld id="{D5658FDB-5B7C-0C49-B87C-0AE4D9236FED}" type="slidenum">
              <a:rPr lang="en-US" smtClean="0"/>
              <a:t>‹#›</a:t>
            </a:fld>
            <a:endParaRPr lang="en-US"/>
          </a:p>
        </p:txBody>
      </p:sp>
    </p:spTree>
    <p:extLst>
      <p:ext uri="{BB962C8B-B14F-4D97-AF65-F5344CB8AC3E}">
        <p14:creationId xmlns:p14="http://schemas.microsoft.com/office/powerpoint/2010/main" val="4114273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DA9ED80-19A0-4EF5-9B7B-C6A9B5B0BB20}"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179426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DA9ED80-19A0-4EF5-9B7B-C6A9B5B0BB20}"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158752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DA9ED80-19A0-4EF5-9B7B-C6A9B5B0BB20}"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1130878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DA9ED80-19A0-4EF5-9B7B-C6A9B5B0BB20}"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526593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A9ED80-19A0-4EF5-9B7B-C6A9B5B0BB20}"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384860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DA9ED80-19A0-4EF5-9B7B-C6A9B5B0BB20}" type="datetimeFigureOut">
              <a:rPr lang="en-GB" smtClean="0"/>
              <a:t>24/11/2022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123975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A9ED80-19A0-4EF5-9B7B-C6A9B5B0BB20}" type="datetimeFigureOut">
              <a:rPr lang="en-GB" smtClean="0"/>
              <a:t>24/11/2022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28180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DA9ED80-19A0-4EF5-9B7B-C6A9B5B0BB20}" type="datetimeFigureOut">
              <a:rPr lang="en-GB" smtClean="0"/>
              <a:t>24/11/2022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1965225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9ED80-19A0-4EF5-9B7B-C6A9B5B0BB20}" type="datetimeFigureOut">
              <a:rPr lang="en-GB" smtClean="0"/>
              <a:t>24/11/2022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317565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A9ED80-19A0-4EF5-9B7B-C6A9B5B0BB20}" type="datetimeFigureOut">
              <a:rPr lang="en-GB" smtClean="0"/>
              <a:t>24/11/2022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328068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A9ED80-19A0-4EF5-9B7B-C6A9B5B0BB20}" type="datetimeFigureOut">
              <a:rPr lang="en-GB" smtClean="0"/>
              <a:t>24/11/2022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1792808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9ED80-19A0-4EF5-9B7B-C6A9B5B0BB20}" type="datetimeFigureOut">
              <a:rPr lang="en-GB" smtClean="0"/>
              <a:t>24/11/2022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15FF8-8AD5-4C2B-9339-C8F1A83C9E9F}" type="slidenum">
              <a:rPr lang="en-GB" smtClean="0"/>
              <a:t>‹#›</a:t>
            </a:fld>
            <a:endParaRPr lang="en-GB"/>
          </a:p>
        </p:txBody>
      </p:sp>
    </p:spTree>
    <p:extLst>
      <p:ext uri="{BB962C8B-B14F-4D97-AF65-F5344CB8AC3E}">
        <p14:creationId xmlns:p14="http://schemas.microsoft.com/office/powerpoint/2010/main" val="1951647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mailto:ouh-tr.dart@nhs.net"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dartlunghealth.co.uk/"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64427" y="398853"/>
            <a:ext cx="9440333" cy="954107"/>
          </a:xfrm>
          <a:prstGeom prst="rect">
            <a:avLst/>
          </a:prstGeom>
        </p:spPr>
        <p:txBody>
          <a:bodyPr wrap="square">
            <a:spAutoFit/>
          </a:bodyPr>
          <a:lstStyle/>
          <a:p>
            <a:pPr algn="ctr"/>
            <a:r>
              <a:rPr lang="en-GB" sz="2800" dirty="0">
                <a:solidFill>
                  <a:srgbClr val="003399"/>
                </a:solidFill>
              </a:rPr>
              <a:t>The Integration and Analysis of </a:t>
            </a:r>
            <a:r>
              <a:rPr lang="en-GB" sz="2800" b="1" u="sng" dirty="0">
                <a:solidFill>
                  <a:srgbClr val="003399"/>
                </a:solidFill>
              </a:rPr>
              <a:t>D</a:t>
            </a:r>
            <a:r>
              <a:rPr lang="en-GB" sz="2800" dirty="0">
                <a:solidFill>
                  <a:srgbClr val="003399"/>
                </a:solidFill>
              </a:rPr>
              <a:t>ata using </a:t>
            </a:r>
            <a:r>
              <a:rPr lang="en-GB" sz="2800" b="1" u="sng" dirty="0">
                <a:solidFill>
                  <a:srgbClr val="003399"/>
                </a:solidFill>
              </a:rPr>
              <a:t>Ar</a:t>
            </a:r>
            <a:r>
              <a:rPr lang="en-GB" sz="2800" dirty="0">
                <a:solidFill>
                  <a:srgbClr val="003399"/>
                </a:solidFill>
              </a:rPr>
              <a:t>tificial Intelligence to Improve Patient Outcomes with </a:t>
            </a:r>
            <a:r>
              <a:rPr lang="en-GB" sz="2800" b="1" u="sng" dirty="0">
                <a:solidFill>
                  <a:srgbClr val="003399"/>
                </a:solidFill>
              </a:rPr>
              <a:t>T</a:t>
            </a:r>
            <a:r>
              <a:rPr lang="en-GB" sz="2800" dirty="0">
                <a:solidFill>
                  <a:srgbClr val="003399"/>
                </a:solidFill>
              </a:rPr>
              <a:t>horacic Diseases (DART) </a:t>
            </a:r>
          </a:p>
        </p:txBody>
      </p:sp>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15992" y="5619088"/>
            <a:ext cx="1307189" cy="374374"/>
          </a:xfrm>
          <a:prstGeom prst="rect">
            <a:avLst/>
          </a:prstGeom>
        </p:spPr>
      </p:pic>
      <p:sp>
        <p:nvSpPr>
          <p:cNvPr id="2" name="TextBox 1">
            <a:extLst>
              <a:ext uri="{FF2B5EF4-FFF2-40B4-BE49-F238E27FC236}">
                <a16:creationId xmlns:a16="http://schemas.microsoft.com/office/drawing/2014/main" id="{4EAFE353-1E40-7B42-AAB3-FCEA7D81F3E0}"/>
              </a:ext>
            </a:extLst>
          </p:cNvPr>
          <p:cNvSpPr txBox="1"/>
          <p:nvPr/>
        </p:nvSpPr>
        <p:spPr>
          <a:xfrm>
            <a:off x="3148153" y="1352960"/>
            <a:ext cx="5207195" cy="369332"/>
          </a:xfrm>
          <a:prstGeom prst="rect">
            <a:avLst/>
          </a:prstGeom>
          <a:noFill/>
        </p:spPr>
        <p:txBody>
          <a:bodyPr wrap="none" rtlCol="0">
            <a:spAutoFit/>
          </a:bodyPr>
          <a:lstStyle/>
          <a:p>
            <a:r>
              <a:rPr lang="en-US" b="1" dirty="0">
                <a:solidFill>
                  <a:srgbClr val="AA2AFF"/>
                </a:solidFill>
              </a:rPr>
              <a:t>You can help us improve the diagnosis of lung cancer</a:t>
            </a:r>
          </a:p>
        </p:txBody>
      </p:sp>
      <p:sp>
        <p:nvSpPr>
          <p:cNvPr id="3" name="TextBox 2">
            <a:extLst>
              <a:ext uri="{FF2B5EF4-FFF2-40B4-BE49-F238E27FC236}">
                <a16:creationId xmlns:a16="http://schemas.microsoft.com/office/drawing/2014/main" id="{BE28BA06-C084-2149-8362-1619D6C65DDE}"/>
              </a:ext>
            </a:extLst>
          </p:cNvPr>
          <p:cNvSpPr txBox="1"/>
          <p:nvPr/>
        </p:nvSpPr>
        <p:spPr>
          <a:xfrm>
            <a:off x="299950" y="2557773"/>
            <a:ext cx="8377843" cy="2539157"/>
          </a:xfrm>
          <a:prstGeom prst="rect">
            <a:avLst/>
          </a:prstGeom>
          <a:noFill/>
        </p:spPr>
        <p:txBody>
          <a:bodyPr wrap="square" rtlCol="0">
            <a:spAutoFit/>
          </a:bodyPr>
          <a:lstStyle/>
          <a:p>
            <a:r>
              <a:rPr lang="en-GB" b="1" dirty="0">
                <a:solidFill>
                  <a:srgbClr val="003399"/>
                </a:solidFill>
              </a:rPr>
              <a:t>Your role</a:t>
            </a:r>
            <a:br>
              <a:rPr lang="en-GB" sz="1100" b="1" dirty="0">
                <a:solidFill>
                  <a:srgbClr val="003399"/>
                </a:solidFill>
              </a:rPr>
            </a:br>
            <a:endParaRPr lang="en-GB" sz="1100" b="1" dirty="0">
              <a:solidFill>
                <a:srgbClr val="003399"/>
              </a:solidFill>
            </a:endParaRPr>
          </a:p>
          <a:p>
            <a:pPr marL="285750" indent="-285750">
              <a:buFont typeface="Arial" panose="020B0604020202020204" pitchFamily="34" charset="0"/>
              <a:buChar char="•"/>
            </a:pPr>
            <a:r>
              <a:rPr lang="en-GB" dirty="0">
                <a:solidFill>
                  <a:srgbClr val="003399"/>
                </a:solidFill>
              </a:rPr>
              <a:t>Your data will be gathered during your lung health check or follow-on appointments</a:t>
            </a:r>
            <a:r>
              <a:rPr lang="en-GB" sz="1100" dirty="0">
                <a:solidFill>
                  <a:srgbClr val="003399"/>
                </a:solidFill>
              </a:rPr>
              <a:t>.</a:t>
            </a:r>
            <a:br>
              <a:rPr lang="en-GB" sz="1100" dirty="0">
                <a:solidFill>
                  <a:srgbClr val="003399"/>
                </a:solidFill>
              </a:rPr>
            </a:br>
            <a:endParaRPr lang="en-GB" sz="1100" dirty="0">
              <a:solidFill>
                <a:srgbClr val="003399"/>
              </a:solidFill>
            </a:endParaRPr>
          </a:p>
          <a:p>
            <a:pPr marL="285750" indent="-285750">
              <a:buFont typeface="Arial" panose="020B0604020202020204" pitchFamily="34" charset="0"/>
              <a:buChar char="•"/>
            </a:pPr>
            <a:r>
              <a:rPr lang="en-GB" dirty="0">
                <a:solidFill>
                  <a:srgbClr val="003399"/>
                </a:solidFill>
              </a:rPr>
              <a:t>Your data will be given a code, keeping it private but enabling an NHS research laboratory to link your health records, scans, biopsies and resections accurately.</a:t>
            </a:r>
            <a:br>
              <a:rPr lang="en-GB" sz="1100" dirty="0">
                <a:solidFill>
                  <a:srgbClr val="003399"/>
                </a:solidFill>
              </a:rPr>
            </a:br>
            <a:r>
              <a:rPr lang="en-GB" sz="1100" dirty="0">
                <a:solidFill>
                  <a:srgbClr val="003399"/>
                </a:solidFill>
              </a:rPr>
              <a:t> </a:t>
            </a:r>
          </a:p>
          <a:p>
            <a:pPr marL="285750" indent="-285750">
              <a:buFont typeface="Arial" panose="020B0604020202020204" pitchFamily="34" charset="0"/>
              <a:buChar char="•"/>
            </a:pPr>
            <a:r>
              <a:rPr lang="en-GB" dirty="0">
                <a:solidFill>
                  <a:srgbClr val="003399"/>
                </a:solidFill>
              </a:rPr>
              <a:t>Your data will be anonymised before it is used by researchers so there is no link back to you and you will never be identified in research or publications.  </a:t>
            </a:r>
          </a:p>
          <a:p>
            <a:endParaRPr lang="en-US" dirty="0"/>
          </a:p>
        </p:txBody>
      </p:sp>
      <p:pic>
        <p:nvPicPr>
          <p:cNvPr id="22" name="Picture 21">
            <a:extLst>
              <a:ext uri="{FF2B5EF4-FFF2-40B4-BE49-F238E27FC236}">
                <a16:creationId xmlns:a16="http://schemas.microsoft.com/office/drawing/2014/main" id="{32752675-496D-504F-8284-74193E09F0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61146" y="5538337"/>
            <a:ext cx="602595" cy="602595"/>
          </a:xfrm>
          <a:prstGeom prst="rect">
            <a:avLst/>
          </a:prstGeom>
        </p:spPr>
      </p:pic>
      <p:pic>
        <p:nvPicPr>
          <p:cNvPr id="6" name="Picture 5">
            <a:extLst>
              <a:ext uri="{FF2B5EF4-FFF2-40B4-BE49-F238E27FC236}">
                <a16:creationId xmlns:a16="http://schemas.microsoft.com/office/drawing/2014/main" id="{547C9B90-22D6-43FA-8EB4-5BAB1821CB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673" y="131039"/>
            <a:ext cx="1754326" cy="1754326"/>
          </a:xfrm>
          <a:prstGeom prst="rect">
            <a:avLst/>
          </a:prstGeom>
        </p:spPr>
      </p:pic>
      <p:sp>
        <p:nvSpPr>
          <p:cNvPr id="8" name="TextBox 7">
            <a:extLst>
              <a:ext uri="{FF2B5EF4-FFF2-40B4-BE49-F238E27FC236}">
                <a16:creationId xmlns:a16="http://schemas.microsoft.com/office/drawing/2014/main" id="{0EE607A5-6924-4978-AFBE-E923642E31A8}"/>
              </a:ext>
            </a:extLst>
          </p:cNvPr>
          <p:cNvSpPr txBox="1"/>
          <p:nvPr/>
        </p:nvSpPr>
        <p:spPr>
          <a:xfrm>
            <a:off x="8645235" y="3180924"/>
            <a:ext cx="3418506" cy="2308324"/>
          </a:xfrm>
          <a:prstGeom prst="rect">
            <a:avLst/>
          </a:prstGeom>
          <a:noFill/>
          <a:ln>
            <a:solidFill>
              <a:schemeClr val="accent1"/>
            </a:solidFill>
          </a:ln>
        </p:spPr>
        <p:txBody>
          <a:bodyPr wrap="square" rtlCol="0">
            <a:spAutoFit/>
          </a:bodyPr>
          <a:lstStyle/>
          <a:p>
            <a:r>
              <a:rPr lang="en-GB" sz="1200" dirty="0"/>
              <a:t>This study has been reviewed and approved by the West Midlands Black Country Research Ethics Committee, reference 21/WM/0278.. </a:t>
            </a:r>
          </a:p>
          <a:p>
            <a:r>
              <a:rPr lang="en-GB" sz="1200" dirty="0"/>
              <a:t> </a:t>
            </a:r>
          </a:p>
          <a:p>
            <a:r>
              <a:rPr lang="en-GB" sz="1200" dirty="0"/>
              <a:t>We have special permission to conduct the DART study without study-specific consent (i.e. link, transfer, process and analyse the data) from the Confidential Advisory Group under Section 251 of the National Health Service Act 2006 and its current regulations, the Health Service (Control of Patient Information Regulations 2002) (CAG reference number: 22/CAG/0010</a:t>
            </a:r>
          </a:p>
        </p:txBody>
      </p:sp>
      <p:pic>
        <p:nvPicPr>
          <p:cNvPr id="16" name="Picture 15">
            <a:extLst>
              <a:ext uri="{FF2B5EF4-FFF2-40B4-BE49-F238E27FC236}">
                <a16:creationId xmlns:a16="http://schemas.microsoft.com/office/drawing/2014/main" id="{6365E529-80E0-443E-AFFE-991FF00A566C}"/>
              </a:ext>
            </a:extLst>
          </p:cNvPr>
          <p:cNvPicPr/>
          <p:nvPr/>
        </p:nvPicPr>
        <p:blipFill>
          <a:blip r:embed="rId5">
            <a:extLst>
              <a:ext uri="{28A0092B-C50C-407E-A947-70E740481C1C}">
                <a14:useLocalDpi xmlns:a14="http://schemas.microsoft.com/office/drawing/2010/main" val="0"/>
              </a:ext>
            </a:extLst>
          </a:blip>
          <a:stretch>
            <a:fillRect/>
          </a:stretch>
        </p:blipFill>
        <p:spPr>
          <a:xfrm>
            <a:off x="311964" y="5518856"/>
            <a:ext cx="1095375" cy="1095375"/>
          </a:xfrm>
          <a:prstGeom prst="rect">
            <a:avLst/>
          </a:prstGeom>
        </p:spPr>
      </p:pic>
      <p:sp>
        <p:nvSpPr>
          <p:cNvPr id="14" name="TextBox 13">
            <a:extLst>
              <a:ext uri="{FF2B5EF4-FFF2-40B4-BE49-F238E27FC236}">
                <a16:creationId xmlns:a16="http://schemas.microsoft.com/office/drawing/2014/main" id="{E60548D9-4D11-4DE4-A5D6-2EC4F083DA72}"/>
              </a:ext>
            </a:extLst>
          </p:cNvPr>
          <p:cNvSpPr txBox="1"/>
          <p:nvPr/>
        </p:nvSpPr>
        <p:spPr>
          <a:xfrm flipH="1">
            <a:off x="1494237" y="4991375"/>
            <a:ext cx="7302178" cy="830997"/>
          </a:xfrm>
          <a:prstGeom prst="rect">
            <a:avLst/>
          </a:prstGeom>
          <a:noFill/>
        </p:spPr>
        <p:txBody>
          <a:bodyPr wrap="square" rtlCol="0">
            <a:spAutoFit/>
          </a:bodyPr>
          <a:lstStyle/>
          <a:p>
            <a:r>
              <a:rPr lang="en-GB" sz="1200" b="1" dirty="0"/>
              <a:t>Further information</a:t>
            </a:r>
          </a:p>
          <a:p>
            <a:r>
              <a:rPr lang="en-GB" sz="1200" dirty="0"/>
              <a:t>If you want more information about the project ask here for a copy of the DART Information Sheet or visit </a:t>
            </a:r>
            <a:r>
              <a:rPr lang="en-GB" sz="1200" u="sng" dirty="0">
                <a:hlinkClick r:id="rId6"/>
              </a:rPr>
              <a:t>www.dartlunghealth.co.uk</a:t>
            </a:r>
            <a:r>
              <a:rPr lang="en-GB" sz="1200" dirty="0"/>
              <a:t>.  </a:t>
            </a:r>
          </a:p>
          <a:p>
            <a:r>
              <a:rPr lang="en-GB" sz="1200" b="1" dirty="0"/>
              <a:t>If you do not want your data included in the project, please email </a:t>
            </a:r>
            <a:r>
              <a:rPr lang="en-GB" sz="1200" b="1" u="sng" dirty="0">
                <a:hlinkClick r:id="rId7"/>
              </a:rPr>
              <a:t>ouh-tr.dart@nhs.net</a:t>
            </a:r>
            <a:r>
              <a:rPr lang="en-GB" sz="1200" b="1" u="sng" dirty="0"/>
              <a:t>,  t</a:t>
            </a:r>
            <a:r>
              <a:rPr lang="en-GB" sz="1200" b="1" dirty="0"/>
              <a:t>ell us here or contact</a:t>
            </a:r>
            <a:r>
              <a:rPr lang="en-GB" sz="1000" b="1" dirty="0"/>
              <a:t>:</a:t>
            </a:r>
          </a:p>
        </p:txBody>
      </p:sp>
      <p:sp>
        <p:nvSpPr>
          <p:cNvPr id="4" name="TextBox 3">
            <a:extLst>
              <a:ext uri="{FF2B5EF4-FFF2-40B4-BE49-F238E27FC236}">
                <a16:creationId xmlns:a16="http://schemas.microsoft.com/office/drawing/2014/main" id="{FA2AE5A9-9F07-4AEC-A4BF-789BDB9EA821}"/>
              </a:ext>
            </a:extLst>
          </p:cNvPr>
          <p:cNvSpPr txBox="1"/>
          <p:nvPr/>
        </p:nvSpPr>
        <p:spPr>
          <a:xfrm>
            <a:off x="9930053" y="6552267"/>
            <a:ext cx="1523708" cy="253916"/>
          </a:xfrm>
          <a:prstGeom prst="rect">
            <a:avLst/>
          </a:prstGeom>
          <a:noFill/>
        </p:spPr>
        <p:txBody>
          <a:bodyPr wrap="square" rtlCol="0">
            <a:spAutoFit/>
          </a:bodyPr>
          <a:lstStyle/>
          <a:p>
            <a:r>
              <a:rPr lang="en-GB" sz="1050" dirty="0"/>
              <a:t>Poster v1.3 24.11.2022</a:t>
            </a:r>
          </a:p>
        </p:txBody>
      </p:sp>
      <p:sp>
        <p:nvSpPr>
          <p:cNvPr id="9" name="Rectangle 8">
            <a:extLst>
              <a:ext uri="{FF2B5EF4-FFF2-40B4-BE49-F238E27FC236}">
                <a16:creationId xmlns:a16="http://schemas.microsoft.com/office/drawing/2014/main" id="{9F7F0C82-D1FE-48FD-8FCC-AF05384A22D5}"/>
              </a:ext>
            </a:extLst>
          </p:cNvPr>
          <p:cNvSpPr/>
          <p:nvPr/>
        </p:nvSpPr>
        <p:spPr>
          <a:xfrm>
            <a:off x="1494239" y="5846435"/>
            <a:ext cx="7926851" cy="933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81283F80-8743-4EE3-92F9-F90088926A13}"/>
              </a:ext>
            </a:extLst>
          </p:cNvPr>
          <p:cNvSpPr txBox="1"/>
          <p:nvPr/>
        </p:nvSpPr>
        <p:spPr>
          <a:xfrm>
            <a:off x="1281129" y="1911442"/>
            <a:ext cx="9629742" cy="646331"/>
          </a:xfrm>
          <a:prstGeom prst="rect">
            <a:avLst/>
          </a:prstGeom>
          <a:noFill/>
        </p:spPr>
        <p:txBody>
          <a:bodyPr wrap="square" rtlCol="0">
            <a:spAutoFit/>
          </a:bodyPr>
          <a:lstStyle/>
          <a:p>
            <a:r>
              <a:rPr lang="en-US" b="1" dirty="0"/>
              <a:t>Your Lung Health Check is working with University of Oxford on a research project to use computers to detect lung cancer earlier and more reliably</a:t>
            </a:r>
          </a:p>
        </p:txBody>
      </p:sp>
    </p:spTree>
    <p:extLst>
      <p:ext uri="{BB962C8B-B14F-4D97-AF65-F5344CB8AC3E}">
        <p14:creationId xmlns:p14="http://schemas.microsoft.com/office/powerpoint/2010/main" val="3337333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B7CCA1A905214DA119B88B10975224" ma:contentTypeVersion="14" ma:contentTypeDescription="Create a new document." ma:contentTypeScope="" ma:versionID="f6ddc4127355d247fb32cc9d4ed282e7">
  <xsd:schema xmlns:xsd="http://www.w3.org/2001/XMLSchema" xmlns:xs="http://www.w3.org/2001/XMLSchema" xmlns:p="http://schemas.microsoft.com/office/2006/metadata/properties" xmlns:ns3="47fbba72-5c1b-4126-86cf-312374021c6e" xmlns:ns4="9c38c1a7-03b2-4325-b441-3672bafece5b" targetNamespace="http://schemas.microsoft.com/office/2006/metadata/properties" ma:root="true" ma:fieldsID="69bfb88ffc9b12cfbbde25bcff0d42b4" ns3:_="" ns4:_="">
    <xsd:import namespace="47fbba72-5c1b-4126-86cf-312374021c6e"/>
    <xsd:import namespace="9c38c1a7-03b2-4325-b441-3672bafece5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4:SharedWithUsers" minOccurs="0"/>
                <xsd:element ref="ns4:SharedWithDetails" minOccurs="0"/>
                <xsd:element ref="ns4:SharingHintHash" minOccurs="0"/>
                <xsd:element ref="ns3:MediaServiceDateTake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fbba72-5c1b-4126-86cf-312374021c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38c1a7-03b2-4325-b441-3672bafece5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E7F66D-D0C9-40CF-B5C3-BD562A40EB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fbba72-5c1b-4126-86cf-312374021c6e"/>
    <ds:schemaRef ds:uri="9c38c1a7-03b2-4325-b441-3672bafece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03C690-5623-447E-8CA1-AFBDDF81F609}">
  <ds:schemaRefs>
    <ds:schemaRef ds:uri="http://purl.org/dc/dcmitype/"/>
    <ds:schemaRef ds:uri="47fbba72-5c1b-4126-86cf-312374021c6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9c38c1a7-03b2-4325-b441-3672bafece5b"/>
    <ds:schemaRef ds:uri="http://www.w3.org/XML/1998/namespace"/>
  </ds:schemaRefs>
</ds:datastoreItem>
</file>

<file path=customXml/itemProps3.xml><?xml version="1.0" encoding="utf-8"?>
<ds:datastoreItem xmlns:ds="http://schemas.openxmlformats.org/officeDocument/2006/customXml" ds:itemID="{A1504AA2-0EC4-42D9-B619-C0B4AB9634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3220</TotalTime>
  <Words>289</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Francoise Howe</dc:creator>
  <cp:lastModifiedBy>Anne Powell</cp:lastModifiedBy>
  <cp:revision>116</cp:revision>
  <cp:lastPrinted>2019-11-11T12:35:48Z</cp:lastPrinted>
  <dcterms:created xsi:type="dcterms:W3CDTF">2019-11-11T10:57:46Z</dcterms:created>
  <dcterms:modified xsi:type="dcterms:W3CDTF">2022-11-24T10:51:13Z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0x0101009AB7CCA1A905214DA119B88B10975224</vt:lpwstr>
  </property>
</Properties>
</file>