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72" r:id="rId5"/>
    <p:sldId id="6242" r:id="rId6"/>
    <p:sldId id="6272" r:id="rId7"/>
    <p:sldId id="258" r:id="rId8"/>
    <p:sldId id="6266" r:id="rId9"/>
    <p:sldId id="6247" r:id="rId10"/>
    <p:sldId id="6279" r:id="rId11"/>
    <p:sldId id="6271" r:id="rId12"/>
    <p:sldId id="6277" r:id="rId13"/>
    <p:sldId id="6252" r:id="rId14"/>
    <p:sldId id="6256" r:id="rId15"/>
    <p:sldId id="6250" r:id="rId16"/>
    <p:sldId id="6253" r:id="rId17"/>
    <p:sldId id="6270" r:id="rId18"/>
    <p:sldId id="6274" r:id="rId19"/>
    <p:sldId id="6276" r:id="rId20"/>
    <p:sldId id="625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FC3"/>
    <a:srgbClr val="557CFF"/>
    <a:srgbClr val="FF0000"/>
    <a:srgbClr val="004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72583" autoAdjust="0"/>
  </p:normalViewPr>
  <p:slideViewPr>
    <p:cSldViewPr snapToGrid="0">
      <p:cViewPr varScale="1">
        <p:scale>
          <a:sx n="153" d="100"/>
          <a:sy n="153" d="100"/>
        </p:scale>
        <p:origin x="2696" y="184"/>
      </p:cViewPr>
      <p:guideLst/>
    </p:cSldViewPr>
  </p:slideViewPr>
  <p:notesTextViewPr>
    <p:cViewPr>
      <p:scale>
        <a:sx n="1" d="1"/>
        <a:sy n="1" d="1"/>
      </p:scale>
      <p:origin x="0" y="0"/>
    </p:cViewPr>
  </p:notesTextViewPr>
  <p:sorterViewPr>
    <p:cViewPr varScale="1">
      <p:scale>
        <a:sx n="100" d="100"/>
        <a:sy n="100" d="100"/>
      </p:scale>
      <p:origin x="0" y="-94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94ADB-94AF-8243-AB5D-17105F7DEE92}" type="doc">
      <dgm:prSet loTypeId="urn:microsoft.com/office/officeart/2005/8/layout/chevron1" loCatId="" qsTypeId="urn:microsoft.com/office/officeart/2005/8/quickstyle/simple1" qsCatId="simple" csTypeId="urn:microsoft.com/office/officeart/2005/8/colors/accent1_2" csCatId="accent1" phldr="1"/>
      <dgm:spPr/>
    </dgm:pt>
    <dgm:pt modelId="{4DDC4687-1D1B-C742-996E-3FDBB554FBBD}">
      <dgm:prSet phldrT="[Text]" custT="1"/>
      <dgm:spPr/>
      <dgm:t>
        <a:bodyPr/>
        <a:lstStyle/>
        <a:p>
          <a:r>
            <a:rPr lang="en-GB" sz="1400" dirty="0"/>
            <a:t>Local Governance Approval</a:t>
          </a:r>
        </a:p>
      </dgm:t>
    </dgm:pt>
    <dgm:pt modelId="{53FB89FA-A851-9F48-868E-007B2310B3AB}" type="parTrans" cxnId="{2D6E1789-BE46-B64A-B774-2B05B8C76E0F}">
      <dgm:prSet/>
      <dgm:spPr/>
      <dgm:t>
        <a:bodyPr/>
        <a:lstStyle/>
        <a:p>
          <a:endParaRPr lang="en-GB" sz="1400"/>
        </a:p>
      </dgm:t>
    </dgm:pt>
    <dgm:pt modelId="{87A10ADE-5C52-B147-BF8B-610C45F99B78}" type="sibTrans" cxnId="{2D6E1789-BE46-B64A-B774-2B05B8C76E0F}">
      <dgm:prSet/>
      <dgm:spPr/>
      <dgm:t>
        <a:bodyPr/>
        <a:lstStyle/>
        <a:p>
          <a:endParaRPr lang="en-GB" sz="1400"/>
        </a:p>
      </dgm:t>
    </dgm:pt>
    <dgm:pt modelId="{909BE973-7B2E-DC49-ADC9-2FB2F2A2B1B0}">
      <dgm:prSet phldrT="[Text]" custT="1"/>
      <dgm:spPr/>
      <dgm:t>
        <a:bodyPr/>
        <a:lstStyle/>
        <a:p>
          <a:r>
            <a:rPr lang="en-GB" sz="1400" dirty="0"/>
            <a:t>Network set up</a:t>
          </a:r>
        </a:p>
      </dgm:t>
    </dgm:pt>
    <dgm:pt modelId="{3EF2883D-2914-E54A-9836-23AD21CC147D}" type="parTrans" cxnId="{A02E5C1C-1695-534A-B3E7-7F7BB6893A21}">
      <dgm:prSet/>
      <dgm:spPr/>
      <dgm:t>
        <a:bodyPr/>
        <a:lstStyle/>
        <a:p>
          <a:endParaRPr lang="en-GB" sz="1400"/>
        </a:p>
      </dgm:t>
    </dgm:pt>
    <dgm:pt modelId="{4CACE159-1AB9-DA4C-B161-B52942239EA5}" type="sibTrans" cxnId="{A02E5C1C-1695-534A-B3E7-7F7BB6893A21}">
      <dgm:prSet/>
      <dgm:spPr/>
      <dgm:t>
        <a:bodyPr/>
        <a:lstStyle/>
        <a:p>
          <a:endParaRPr lang="en-GB" sz="1400"/>
        </a:p>
      </dgm:t>
    </dgm:pt>
    <dgm:pt modelId="{E9352EB2-3D91-0F46-989F-FC824BE57F0D}">
      <dgm:prSet phldrT="[Text]" custT="1"/>
      <dgm:spPr/>
      <dgm:t>
        <a:bodyPr/>
        <a:lstStyle/>
        <a:p>
          <a:r>
            <a:rPr lang="en-GB" sz="1400" dirty="0"/>
            <a:t>Email LHC spreadsheet</a:t>
          </a:r>
        </a:p>
      </dgm:t>
    </dgm:pt>
    <dgm:pt modelId="{6B46DD68-B16F-FB4B-994A-2FB8859719B5}" type="parTrans" cxnId="{1BE4D268-F395-724F-BCF5-F5B0EC40E022}">
      <dgm:prSet/>
      <dgm:spPr/>
      <dgm:t>
        <a:bodyPr/>
        <a:lstStyle/>
        <a:p>
          <a:endParaRPr lang="en-GB" sz="1400"/>
        </a:p>
      </dgm:t>
    </dgm:pt>
    <dgm:pt modelId="{A716B97E-C322-164E-BB9F-CCCDE5A0A4E7}" type="sibTrans" cxnId="{1BE4D268-F395-724F-BCF5-F5B0EC40E022}">
      <dgm:prSet/>
      <dgm:spPr/>
      <dgm:t>
        <a:bodyPr/>
        <a:lstStyle/>
        <a:p>
          <a:endParaRPr lang="en-GB" sz="1400"/>
        </a:p>
      </dgm:t>
    </dgm:pt>
    <dgm:pt modelId="{442B7A2A-8CBD-F944-B094-6251DBDACB3E}">
      <dgm:prSet phldrT="[Text]" custT="1"/>
      <dgm:spPr/>
      <dgm:t>
        <a:bodyPr/>
        <a:lstStyle/>
        <a:p>
          <a:r>
            <a:rPr lang="en-GB" sz="1400" dirty="0"/>
            <a:t>Transfer CT scans</a:t>
          </a:r>
        </a:p>
      </dgm:t>
    </dgm:pt>
    <dgm:pt modelId="{71C6ACC8-9371-0D47-8C1D-3BDCF49C4CD1}" type="parTrans" cxnId="{864AED50-3002-694A-B777-6B87818E078E}">
      <dgm:prSet/>
      <dgm:spPr/>
      <dgm:t>
        <a:bodyPr/>
        <a:lstStyle/>
        <a:p>
          <a:endParaRPr lang="en-GB" sz="1400"/>
        </a:p>
      </dgm:t>
    </dgm:pt>
    <dgm:pt modelId="{EE66093C-69D9-0E40-844F-F5010A2B8566}" type="sibTrans" cxnId="{864AED50-3002-694A-B777-6B87818E078E}">
      <dgm:prSet/>
      <dgm:spPr/>
      <dgm:t>
        <a:bodyPr/>
        <a:lstStyle/>
        <a:p>
          <a:endParaRPr lang="en-GB" sz="1400"/>
        </a:p>
      </dgm:t>
    </dgm:pt>
    <dgm:pt modelId="{D395D80A-A062-F244-B0D2-229987BCA34C}">
      <dgm:prSet phldrT="[Text]" custT="1"/>
      <dgm:spPr/>
      <dgm:t>
        <a:bodyPr/>
        <a:lstStyle/>
        <a:p>
          <a:r>
            <a:rPr lang="en-GB" sz="1400" dirty="0"/>
            <a:t>Send Histology Slides</a:t>
          </a:r>
        </a:p>
      </dgm:t>
    </dgm:pt>
    <dgm:pt modelId="{21DFCFE5-4BDB-3A46-A08F-4B2419529F5B}" type="parTrans" cxnId="{4568FC69-BACC-6942-BDBE-366EB26F70E5}">
      <dgm:prSet/>
      <dgm:spPr/>
      <dgm:t>
        <a:bodyPr/>
        <a:lstStyle/>
        <a:p>
          <a:endParaRPr lang="en-GB" sz="1400"/>
        </a:p>
      </dgm:t>
    </dgm:pt>
    <dgm:pt modelId="{66482099-A0ED-F64F-96C5-85D9C897DFD7}" type="sibTrans" cxnId="{4568FC69-BACC-6942-BDBE-366EB26F70E5}">
      <dgm:prSet/>
      <dgm:spPr/>
      <dgm:t>
        <a:bodyPr/>
        <a:lstStyle/>
        <a:p>
          <a:endParaRPr lang="en-GB" sz="1400"/>
        </a:p>
      </dgm:t>
    </dgm:pt>
    <dgm:pt modelId="{A22B01DA-D740-C747-87A2-20F57426E833}">
      <dgm:prSet phldrT="[Text]" custT="1"/>
      <dgm:spPr/>
      <dgm:t>
        <a:bodyPr/>
        <a:lstStyle/>
        <a:p>
          <a:r>
            <a:rPr lang="en-GB" sz="1400" dirty="0"/>
            <a:t>Done</a:t>
          </a:r>
        </a:p>
      </dgm:t>
    </dgm:pt>
    <dgm:pt modelId="{4F15E4E2-0B5E-C14D-B817-B931587F6979}" type="parTrans" cxnId="{CA048FB9-5DE5-DC4E-8E68-4FD10A360717}">
      <dgm:prSet/>
      <dgm:spPr/>
      <dgm:t>
        <a:bodyPr/>
        <a:lstStyle/>
        <a:p>
          <a:endParaRPr lang="en-GB" sz="1400"/>
        </a:p>
      </dgm:t>
    </dgm:pt>
    <dgm:pt modelId="{65B93A86-A7A0-F441-8DCD-EB1CE86B8A55}" type="sibTrans" cxnId="{CA048FB9-5DE5-DC4E-8E68-4FD10A360717}">
      <dgm:prSet/>
      <dgm:spPr/>
      <dgm:t>
        <a:bodyPr/>
        <a:lstStyle/>
        <a:p>
          <a:endParaRPr lang="en-GB" sz="1400"/>
        </a:p>
      </dgm:t>
    </dgm:pt>
    <dgm:pt modelId="{7D7CF858-033D-D444-81EB-D3FFD81482E0}" type="pres">
      <dgm:prSet presAssocID="{B8E94ADB-94AF-8243-AB5D-17105F7DEE92}" presName="Name0" presStyleCnt="0">
        <dgm:presLayoutVars>
          <dgm:dir/>
          <dgm:animLvl val="lvl"/>
          <dgm:resizeHandles val="exact"/>
        </dgm:presLayoutVars>
      </dgm:prSet>
      <dgm:spPr/>
    </dgm:pt>
    <dgm:pt modelId="{86C42CFE-1EC9-6641-9B2F-75AA5D82D94A}" type="pres">
      <dgm:prSet presAssocID="{4DDC4687-1D1B-C742-996E-3FDBB554FBBD}" presName="parTxOnly" presStyleLbl="node1" presStyleIdx="0" presStyleCnt="6">
        <dgm:presLayoutVars>
          <dgm:chMax val="0"/>
          <dgm:chPref val="0"/>
          <dgm:bulletEnabled val="1"/>
        </dgm:presLayoutVars>
      </dgm:prSet>
      <dgm:spPr/>
    </dgm:pt>
    <dgm:pt modelId="{8DDAA84A-E103-C645-B0D1-447453D4AAED}" type="pres">
      <dgm:prSet presAssocID="{87A10ADE-5C52-B147-BF8B-610C45F99B78}" presName="parTxOnlySpace" presStyleCnt="0"/>
      <dgm:spPr/>
    </dgm:pt>
    <dgm:pt modelId="{9E6A6531-62FF-C442-B939-04C1632355B1}" type="pres">
      <dgm:prSet presAssocID="{909BE973-7B2E-DC49-ADC9-2FB2F2A2B1B0}" presName="parTxOnly" presStyleLbl="node1" presStyleIdx="1" presStyleCnt="6">
        <dgm:presLayoutVars>
          <dgm:chMax val="0"/>
          <dgm:chPref val="0"/>
          <dgm:bulletEnabled val="1"/>
        </dgm:presLayoutVars>
      </dgm:prSet>
      <dgm:spPr/>
    </dgm:pt>
    <dgm:pt modelId="{57C6E948-0A9D-F444-9F18-05B8EB87E40C}" type="pres">
      <dgm:prSet presAssocID="{4CACE159-1AB9-DA4C-B161-B52942239EA5}" presName="parTxOnlySpace" presStyleCnt="0"/>
      <dgm:spPr/>
    </dgm:pt>
    <dgm:pt modelId="{B77F9CA0-FFA4-244B-9E0E-CC39DDB97462}" type="pres">
      <dgm:prSet presAssocID="{E9352EB2-3D91-0F46-989F-FC824BE57F0D}" presName="parTxOnly" presStyleLbl="node1" presStyleIdx="2" presStyleCnt="6">
        <dgm:presLayoutVars>
          <dgm:chMax val="0"/>
          <dgm:chPref val="0"/>
          <dgm:bulletEnabled val="1"/>
        </dgm:presLayoutVars>
      </dgm:prSet>
      <dgm:spPr/>
    </dgm:pt>
    <dgm:pt modelId="{75E2AA1D-C402-934E-99B4-AA57AF83C405}" type="pres">
      <dgm:prSet presAssocID="{A716B97E-C322-164E-BB9F-CCCDE5A0A4E7}" presName="parTxOnlySpace" presStyleCnt="0"/>
      <dgm:spPr/>
    </dgm:pt>
    <dgm:pt modelId="{08F7F4FF-B039-A14F-B057-E9B6AF3CA58F}" type="pres">
      <dgm:prSet presAssocID="{442B7A2A-8CBD-F944-B094-6251DBDACB3E}" presName="parTxOnly" presStyleLbl="node1" presStyleIdx="3" presStyleCnt="6">
        <dgm:presLayoutVars>
          <dgm:chMax val="0"/>
          <dgm:chPref val="0"/>
          <dgm:bulletEnabled val="1"/>
        </dgm:presLayoutVars>
      </dgm:prSet>
      <dgm:spPr/>
    </dgm:pt>
    <dgm:pt modelId="{E7F60141-C71D-654D-8AEC-78502CB4A0B0}" type="pres">
      <dgm:prSet presAssocID="{EE66093C-69D9-0E40-844F-F5010A2B8566}" presName="parTxOnlySpace" presStyleCnt="0"/>
      <dgm:spPr/>
    </dgm:pt>
    <dgm:pt modelId="{E5D6EE48-52E2-DF47-A182-2086EC415B6B}" type="pres">
      <dgm:prSet presAssocID="{D395D80A-A062-F244-B0D2-229987BCA34C}" presName="parTxOnly" presStyleLbl="node1" presStyleIdx="4" presStyleCnt="6">
        <dgm:presLayoutVars>
          <dgm:chMax val="0"/>
          <dgm:chPref val="0"/>
          <dgm:bulletEnabled val="1"/>
        </dgm:presLayoutVars>
      </dgm:prSet>
      <dgm:spPr/>
    </dgm:pt>
    <dgm:pt modelId="{32EB7422-FE81-CA4B-ACCC-BC63D2F779B7}" type="pres">
      <dgm:prSet presAssocID="{66482099-A0ED-F64F-96C5-85D9C897DFD7}" presName="parTxOnlySpace" presStyleCnt="0"/>
      <dgm:spPr/>
    </dgm:pt>
    <dgm:pt modelId="{B418E572-72C5-204D-8BFA-BF52D37DA776}" type="pres">
      <dgm:prSet presAssocID="{A22B01DA-D740-C747-87A2-20F57426E833}" presName="parTxOnly" presStyleLbl="node1" presStyleIdx="5" presStyleCnt="6">
        <dgm:presLayoutVars>
          <dgm:chMax val="0"/>
          <dgm:chPref val="0"/>
          <dgm:bulletEnabled val="1"/>
        </dgm:presLayoutVars>
      </dgm:prSet>
      <dgm:spPr/>
    </dgm:pt>
  </dgm:ptLst>
  <dgm:cxnLst>
    <dgm:cxn modelId="{A02E5C1C-1695-534A-B3E7-7F7BB6893A21}" srcId="{B8E94ADB-94AF-8243-AB5D-17105F7DEE92}" destId="{909BE973-7B2E-DC49-ADC9-2FB2F2A2B1B0}" srcOrd="1" destOrd="0" parTransId="{3EF2883D-2914-E54A-9836-23AD21CC147D}" sibTransId="{4CACE159-1AB9-DA4C-B161-B52942239EA5}"/>
    <dgm:cxn modelId="{AE89CF21-5DE5-E149-B309-108761869477}" type="presOf" srcId="{909BE973-7B2E-DC49-ADC9-2FB2F2A2B1B0}" destId="{9E6A6531-62FF-C442-B939-04C1632355B1}" srcOrd="0" destOrd="0" presId="urn:microsoft.com/office/officeart/2005/8/layout/chevron1"/>
    <dgm:cxn modelId="{84453930-3C7B-534A-A3C1-7330D75ED699}" type="presOf" srcId="{4DDC4687-1D1B-C742-996E-3FDBB554FBBD}" destId="{86C42CFE-1EC9-6641-9B2F-75AA5D82D94A}" srcOrd="0" destOrd="0" presId="urn:microsoft.com/office/officeart/2005/8/layout/chevron1"/>
    <dgm:cxn modelId="{864AED50-3002-694A-B777-6B87818E078E}" srcId="{B8E94ADB-94AF-8243-AB5D-17105F7DEE92}" destId="{442B7A2A-8CBD-F944-B094-6251DBDACB3E}" srcOrd="3" destOrd="0" parTransId="{71C6ACC8-9371-0D47-8C1D-3BDCF49C4CD1}" sibTransId="{EE66093C-69D9-0E40-844F-F5010A2B8566}"/>
    <dgm:cxn modelId="{1BE4D268-F395-724F-BCF5-F5B0EC40E022}" srcId="{B8E94ADB-94AF-8243-AB5D-17105F7DEE92}" destId="{E9352EB2-3D91-0F46-989F-FC824BE57F0D}" srcOrd="2" destOrd="0" parTransId="{6B46DD68-B16F-FB4B-994A-2FB8859719B5}" sibTransId="{A716B97E-C322-164E-BB9F-CCCDE5A0A4E7}"/>
    <dgm:cxn modelId="{4568FC69-BACC-6942-BDBE-366EB26F70E5}" srcId="{B8E94ADB-94AF-8243-AB5D-17105F7DEE92}" destId="{D395D80A-A062-F244-B0D2-229987BCA34C}" srcOrd="4" destOrd="0" parTransId="{21DFCFE5-4BDB-3A46-A08F-4B2419529F5B}" sibTransId="{66482099-A0ED-F64F-96C5-85D9C897DFD7}"/>
    <dgm:cxn modelId="{2D6E1789-BE46-B64A-B774-2B05B8C76E0F}" srcId="{B8E94ADB-94AF-8243-AB5D-17105F7DEE92}" destId="{4DDC4687-1D1B-C742-996E-3FDBB554FBBD}" srcOrd="0" destOrd="0" parTransId="{53FB89FA-A851-9F48-868E-007B2310B3AB}" sibTransId="{87A10ADE-5C52-B147-BF8B-610C45F99B78}"/>
    <dgm:cxn modelId="{44417995-ED1A-EF4C-899E-D1C15B5B56DC}" type="presOf" srcId="{A22B01DA-D740-C747-87A2-20F57426E833}" destId="{B418E572-72C5-204D-8BFA-BF52D37DA776}" srcOrd="0" destOrd="0" presId="urn:microsoft.com/office/officeart/2005/8/layout/chevron1"/>
    <dgm:cxn modelId="{CA048FB9-5DE5-DC4E-8E68-4FD10A360717}" srcId="{B8E94ADB-94AF-8243-AB5D-17105F7DEE92}" destId="{A22B01DA-D740-C747-87A2-20F57426E833}" srcOrd="5" destOrd="0" parTransId="{4F15E4E2-0B5E-C14D-B817-B931587F6979}" sibTransId="{65B93A86-A7A0-F441-8DCD-EB1CE86B8A55}"/>
    <dgm:cxn modelId="{DA7D0ABB-E86B-C64B-B5F8-85C45CC7A800}" type="presOf" srcId="{B8E94ADB-94AF-8243-AB5D-17105F7DEE92}" destId="{7D7CF858-033D-D444-81EB-D3FFD81482E0}" srcOrd="0" destOrd="0" presId="urn:microsoft.com/office/officeart/2005/8/layout/chevron1"/>
    <dgm:cxn modelId="{B513BED0-D237-0F40-ACE2-EFA74EED4216}" type="presOf" srcId="{E9352EB2-3D91-0F46-989F-FC824BE57F0D}" destId="{B77F9CA0-FFA4-244B-9E0E-CC39DDB97462}" srcOrd="0" destOrd="0" presId="urn:microsoft.com/office/officeart/2005/8/layout/chevron1"/>
    <dgm:cxn modelId="{50CDAEF6-850F-744F-9EC9-C260B24BC0B4}" type="presOf" srcId="{D395D80A-A062-F244-B0D2-229987BCA34C}" destId="{E5D6EE48-52E2-DF47-A182-2086EC415B6B}" srcOrd="0" destOrd="0" presId="urn:microsoft.com/office/officeart/2005/8/layout/chevron1"/>
    <dgm:cxn modelId="{696180FE-03E5-074F-BC89-26C78D32FB2E}" type="presOf" srcId="{442B7A2A-8CBD-F944-B094-6251DBDACB3E}" destId="{08F7F4FF-B039-A14F-B057-E9B6AF3CA58F}" srcOrd="0" destOrd="0" presId="urn:microsoft.com/office/officeart/2005/8/layout/chevron1"/>
    <dgm:cxn modelId="{8B1D06F3-8D01-684A-814D-7890060C4A49}" type="presParOf" srcId="{7D7CF858-033D-D444-81EB-D3FFD81482E0}" destId="{86C42CFE-1EC9-6641-9B2F-75AA5D82D94A}" srcOrd="0" destOrd="0" presId="urn:microsoft.com/office/officeart/2005/8/layout/chevron1"/>
    <dgm:cxn modelId="{23953068-BBC5-7147-A6EE-164A648F2B7D}" type="presParOf" srcId="{7D7CF858-033D-D444-81EB-D3FFD81482E0}" destId="{8DDAA84A-E103-C645-B0D1-447453D4AAED}" srcOrd="1" destOrd="0" presId="urn:microsoft.com/office/officeart/2005/8/layout/chevron1"/>
    <dgm:cxn modelId="{228579A0-C364-8F47-9285-815F066A3B17}" type="presParOf" srcId="{7D7CF858-033D-D444-81EB-D3FFD81482E0}" destId="{9E6A6531-62FF-C442-B939-04C1632355B1}" srcOrd="2" destOrd="0" presId="urn:microsoft.com/office/officeart/2005/8/layout/chevron1"/>
    <dgm:cxn modelId="{C8893607-18A8-444B-A039-FAEC5AE69576}" type="presParOf" srcId="{7D7CF858-033D-D444-81EB-D3FFD81482E0}" destId="{57C6E948-0A9D-F444-9F18-05B8EB87E40C}" srcOrd="3" destOrd="0" presId="urn:microsoft.com/office/officeart/2005/8/layout/chevron1"/>
    <dgm:cxn modelId="{0EA47647-3C0D-7C43-9ADC-7BAA5B50BB97}" type="presParOf" srcId="{7D7CF858-033D-D444-81EB-D3FFD81482E0}" destId="{B77F9CA0-FFA4-244B-9E0E-CC39DDB97462}" srcOrd="4" destOrd="0" presId="urn:microsoft.com/office/officeart/2005/8/layout/chevron1"/>
    <dgm:cxn modelId="{97853BAB-84F5-F840-8F48-4E32A6A93915}" type="presParOf" srcId="{7D7CF858-033D-D444-81EB-D3FFD81482E0}" destId="{75E2AA1D-C402-934E-99B4-AA57AF83C405}" srcOrd="5" destOrd="0" presId="urn:microsoft.com/office/officeart/2005/8/layout/chevron1"/>
    <dgm:cxn modelId="{BF35A18F-500A-704B-ADDC-6C51C7503E1F}" type="presParOf" srcId="{7D7CF858-033D-D444-81EB-D3FFD81482E0}" destId="{08F7F4FF-B039-A14F-B057-E9B6AF3CA58F}" srcOrd="6" destOrd="0" presId="urn:microsoft.com/office/officeart/2005/8/layout/chevron1"/>
    <dgm:cxn modelId="{1646A5A5-D032-2E42-B97A-AFB52C9640EA}" type="presParOf" srcId="{7D7CF858-033D-D444-81EB-D3FFD81482E0}" destId="{E7F60141-C71D-654D-8AEC-78502CB4A0B0}" srcOrd="7" destOrd="0" presId="urn:microsoft.com/office/officeart/2005/8/layout/chevron1"/>
    <dgm:cxn modelId="{C2F98FD8-80DE-2D42-BC39-DBF4167B4372}" type="presParOf" srcId="{7D7CF858-033D-D444-81EB-D3FFD81482E0}" destId="{E5D6EE48-52E2-DF47-A182-2086EC415B6B}" srcOrd="8" destOrd="0" presId="urn:microsoft.com/office/officeart/2005/8/layout/chevron1"/>
    <dgm:cxn modelId="{12BA2A8E-FA97-774E-9436-EADFD619CEB4}" type="presParOf" srcId="{7D7CF858-033D-D444-81EB-D3FFD81482E0}" destId="{32EB7422-FE81-CA4B-ACCC-BC63D2F779B7}" srcOrd="9" destOrd="0" presId="urn:microsoft.com/office/officeart/2005/8/layout/chevron1"/>
    <dgm:cxn modelId="{7AD2F9A3-2FB5-EA4F-B774-1E63D43C12A3}" type="presParOf" srcId="{7D7CF858-033D-D444-81EB-D3FFD81482E0}" destId="{B418E572-72C5-204D-8BFA-BF52D37DA776}"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42CFE-1EC9-6641-9B2F-75AA5D82D94A}">
      <dsp:nvSpPr>
        <dsp:cNvPr id="0" name=""/>
        <dsp:cNvSpPr/>
      </dsp:nvSpPr>
      <dsp:spPr>
        <a:xfrm>
          <a:off x="5953"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Local Governance Approval</a:t>
          </a:r>
        </a:p>
      </dsp:txBody>
      <dsp:txXfrm>
        <a:off x="448865" y="2626254"/>
        <a:ext cx="1328738" cy="885824"/>
      </dsp:txXfrm>
    </dsp:sp>
    <dsp:sp modelId="{9E6A6531-62FF-C442-B939-04C1632355B1}">
      <dsp:nvSpPr>
        <dsp:cNvPr id="0" name=""/>
        <dsp:cNvSpPr/>
      </dsp:nvSpPr>
      <dsp:spPr>
        <a:xfrm>
          <a:off x="1999059"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Network set up</a:t>
          </a:r>
        </a:p>
      </dsp:txBody>
      <dsp:txXfrm>
        <a:off x="2441971" y="2626254"/>
        <a:ext cx="1328738" cy="885824"/>
      </dsp:txXfrm>
    </dsp:sp>
    <dsp:sp modelId="{B77F9CA0-FFA4-244B-9E0E-CC39DDB97462}">
      <dsp:nvSpPr>
        <dsp:cNvPr id="0" name=""/>
        <dsp:cNvSpPr/>
      </dsp:nvSpPr>
      <dsp:spPr>
        <a:xfrm>
          <a:off x="3992165"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Email LHC spreadsheet</a:t>
          </a:r>
        </a:p>
      </dsp:txBody>
      <dsp:txXfrm>
        <a:off x="4435077" y="2626254"/>
        <a:ext cx="1328738" cy="885824"/>
      </dsp:txXfrm>
    </dsp:sp>
    <dsp:sp modelId="{08F7F4FF-B039-A14F-B057-E9B6AF3CA58F}">
      <dsp:nvSpPr>
        <dsp:cNvPr id="0" name=""/>
        <dsp:cNvSpPr/>
      </dsp:nvSpPr>
      <dsp:spPr>
        <a:xfrm>
          <a:off x="5985271"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Transfer CT scans</a:t>
          </a:r>
        </a:p>
      </dsp:txBody>
      <dsp:txXfrm>
        <a:off x="6428183" y="2626254"/>
        <a:ext cx="1328738" cy="885824"/>
      </dsp:txXfrm>
    </dsp:sp>
    <dsp:sp modelId="{E5D6EE48-52E2-DF47-A182-2086EC415B6B}">
      <dsp:nvSpPr>
        <dsp:cNvPr id="0" name=""/>
        <dsp:cNvSpPr/>
      </dsp:nvSpPr>
      <dsp:spPr>
        <a:xfrm>
          <a:off x="7978378"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Send Histology Slides</a:t>
          </a:r>
        </a:p>
      </dsp:txBody>
      <dsp:txXfrm>
        <a:off x="8421290" y="2626254"/>
        <a:ext cx="1328738" cy="885824"/>
      </dsp:txXfrm>
    </dsp:sp>
    <dsp:sp modelId="{B418E572-72C5-204D-8BFA-BF52D37DA776}">
      <dsp:nvSpPr>
        <dsp:cNvPr id="0" name=""/>
        <dsp:cNvSpPr/>
      </dsp:nvSpPr>
      <dsp:spPr>
        <a:xfrm>
          <a:off x="9971484" y="2626254"/>
          <a:ext cx="2214562" cy="885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t>Done</a:t>
          </a:r>
        </a:p>
      </dsp:txBody>
      <dsp:txXfrm>
        <a:off x="10414396" y="2626254"/>
        <a:ext cx="1328738" cy="8858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88A7B-E82C-4872-92DA-AE5C9895773E}" type="datetimeFigureOut">
              <a:rPr lang="en-GB" smtClean="0"/>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3240C-2EE3-4973-8C69-0EFC66934CDE}" type="slidenum">
              <a:rPr lang="en-GB" smtClean="0"/>
              <a:t>‹#›</a:t>
            </a:fld>
            <a:endParaRPr lang="en-GB"/>
          </a:p>
        </p:txBody>
      </p:sp>
    </p:spTree>
    <p:extLst>
      <p:ext uri="{BB962C8B-B14F-4D97-AF65-F5344CB8AC3E}">
        <p14:creationId xmlns:p14="http://schemas.microsoft.com/office/powerpoint/2010/main" val="21665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hs.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recording for minutes, will be deleted once minutes are completed</a:t>
            </a:r>
          </a:p>
        </p:txBody>
      </p:sp>
      <p:sp>
        <p:nvSpPr>
          <p:cNvPr id="4" name="Slide Number Placeholder 3"/>
          <p:cNvSpPr>
            <a:spLocks noGrp="1"/>
          </p:cNvSpPr>
          <p:nvPr>
            <p:ph type="sldNum" sz="quarter" idx="5"/>
          </p:nvPr>
        </p:nvSpPr>
        <p:spPr/>
        <p:txBody>
          <a:bodyPr/>
          <a:lstStyle/>
          <a:p>
            <a:fld id="{7413240C-2EE3-4973-8C69-0EFC66934CDE}" type="slidenum">
              <a:rPr lang="en-GB" smtClean="0"/>
              <a:t>1</a:t>
            </a:fld>
            <a:endParaRPr lang="en-GB"/>
          </a:p>
        </p:txBody>
      </p:sp>
    </p:spTree>
    <p:extLst>
      <p:ext uri="{BB962C8B-B14F-4D97-AF65-F5344CB8AC3E}">
        <p14:creationId xmlns:p14="http://schemas.microsoft.com/office/powerpoint/2010/main" val="333219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NHSE TLHC spreadsheets (or similar if discussed with Steve Harris for DART</a:t>
            </a:r>
          </a:p>
          <a:p>
            <a:r>
              <a:rPr lang="en-GB" dirty="0"/>
              <a:t>Email at regular intervals (as suit LHC) to secure NHS.NET email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CSV will need at minimum columns including the NHS number, MRN number, the image accession number, the imaging date, the report date and the report text itself.  This will allow us to join the various sources together, and pick up any errors or inconsistencies.</a:t>
            </a:r>
          </a:p>
          <a:p>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12</a:t>
            </a:fld>
            <a:endParaRPr lang="en-GB"/>
          </a:p>
        </p:txBody>
      </p:sp>
    </p:spTree>
    <p:extLst>
      <p:ext uri="{BB962C8B-B14F-4D97-AF65-F5344CB8AC3E}">
        <p14:creationId xmlns:p14="http://schemas.microsoft.com/office/powerpoint/2010/main" val="347615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to Gail to share </a:t>
            </a:r>
            <a:r>
              <a:rPr lang="en-GB" dirty="0" err="1"/>
              <a:t>screeen</a:t>
            </a:r>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16</a:t>
            </a:fld>
            <a:endParaRPr lang="en-GB"/>
          </a:p>
        </p:txBody>
      </p:sp>
    </p:spTree>
    <p:extLst>
      <p:ext uri="{BB962C8B-B14F-4D97-AF65-F5344CB8AC3E}">
        <p14:creationId xmlns:p14="http://schemas.microsoft.com/office/powerpoint/2010/main" val="341888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meeting will be recorded, recording will be saved for </a:t>
            </a:r>
            <a:r>
              <a:rPr lang="en-GB"/>
              <a:t>future reference.</a:t>
            </a:r>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2</a:t>
            </a:fld>
            <a:endParaRPr lang="en-GB"/>
          </a:p>
        </p:txBody>
      </p:sp>
    </p:spTree>
    <p:extLst>
      <p:ext uri="{BB962C8B-B14F-4D97-AF65-F5344CB8AC3E}">
        <p14:creationId xmlns:p14="http://schemas.microsoft.com/office/powerpoint/2010/main" val="27369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ambition of the study is to work with the data from the Lung Health Check centres and their partner hospitals, and use AI analysis of the patient metadata, CT images, digital pathology, and blood biomarkers to improve Lung Cancer Screening - by reducing the numbers of scans, removing the need for biopsies in LCS, and identify adverse factors in patients with cancers. All bar the blood biomarkers is data that can be collected retrospectively, and if we are successful will be the world’s largest AI LCS study, and hopefully show the NHS as a truly integrated care system at its best.</a:t>
            </a:r>
          </a:p>
          <a:p>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4</a:t>
            </a:fld>
            <a:endParaRPr lang="en-GB"/>
          </a:p>
        </p:txBody>
      </p:sp>
    </p:spTree>
    <p:extLst>
      <p:ext uri="{BB962C8B-B14F-4D97-AF65-F5344CB8AC3E}">
        <p14:creationId xmlns:p14="http://schemas.microsoft.com/office/powerpoint/2010/main" val="396027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records</a:t>
            </a:r>
          </a:p>
        </p:txBody>
      </p:sp>
      <p:sp>
        <p:nvSpPr>
          <p:cNvPr id="4" name="Slide Number Placeholder 3"/>
          <p:cNvSpPr>
            <a:spLocks noGrp="1"/>
          </p:cNvSpPr>
          <p:nvPr>
            <p:ph type="sldNum" sz="quarter" idx="5"/>
          </p:nvPr>
        </p:nvSpPr>
        <p:spPr/>
        <p:txBody>
          <a:bodyPr/>
          <a:lstStyle/>
          <a:p>
            <a:fld id="{7413240C-2EE3-4973-8C69-0EFC66934CDE}" type="slidenum">
              <a:rPr lang="en-GB" smtClean="0"/>
              <a:t>5</a:t>
            </a:fld>
            <a:endParaRPr lang="en-GB"/>
          </a:p>
        </p:txBody>
      </p:sp>
    </p:spTree>
    <p:extLst>
      <p:ext uri="{BB962C8B-B14F-4D97-AF65-F5344CB8AC3E}">
        <p14:creationId xmlns:p14="http://schemas.microsoft.com/office/powerpoint/2010/main" val="184950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6</a:t>
            </a:fld>
            <a:endParaRPr lang="en-GB"/>
          </a:p>
        </p:txBody>
      </p:sp>
    </p:spTree>
    <p:extLst>
      <p:ext uri="{BB962C8B-B14F-4D97-AF65-F5344CB8AC3E}">
        <p14:creationId xmlns:p14="http://schemas.microsoft.com/office/powerpoint/2010/main" val="354557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7</a:t>
            </a:fld>
            <a:endParaRPr lang="en-GB"/>
          </a:p>
        </p:txBody>
      </p:sp>
    </p:spTree>
    <p:extLst>
      <p:ext uri="{BB962C8B-B14F-4D97-AF65-F5344CB8AC3E}">
        <p14:creationId xmlns:p14="http://schemas.microsoft.com/office/powerpoint/2010/main" val="342664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Store own DPIA (if required) and ISF</a:t>
            </a:r>
          </a:p>
        </p:txBody>
      </p:sp>
      <p:sp>
        <p:nvSpPr>
          <p:cNvPr id="4" name="Slide Number Placeholder 3"/>
          <p:cNvSpPr>
            <a:spLocks noGrp="1"/>
          </p:cNvSpPr>
          <p:nvPr>
            <p:ph type="sldNum" sz="quarter" idx="5"/>
          </p:nvPr>
        </p:nvSpPr>
        <p:spPr/>
        <p:txBody>
          <a:bodyPr/>
          <a:lstStyle/>
          <a:p>
            <a:fld id="{7413240C-2EE3-4973-8C69-0EFC66934CDE}" type="slidenum">
              <a:rPr lang="en-GB" smtClean="0"/>
              <a:t>8</a:t>
            </a:fld>
            <a:endParaRPr lang="en-GB"/>
          </a:p>
        </p:txBody>
      </p:sp>
    </p:spTree>
    <p:extLst>
      <p:ext uri="{BB962C8B-B14F-4D97-AF65-F5344CB8AC3E}">
        <p14:creationId xmlns:p14="http://schemas.microsoft.com/office/powerpoint/2010/main" val="138760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propose to collect the images in one of several ways.</a:t>
            </a:r>
          </a:p>
          <a:p>
            <a:r>
              <a:rPr lang="en-GB" sz="1200" kern="1200" dirty="0">
                <a:solidFill>
                  <a:schemeClr val="tx1"/>
                </a:solidFill>
                <a:effectLst/>
                <a:latin typeface="+mn-lt"/>
                <a:ea typeface="+mn-ea"/>
                <a:cs typeface="+mn-cs"/>
              </a:rPr>
              <a:t>(1) if you have a suitable PACS and networking it may be possible to automatically send copies of the LHC images to our research PACS in a steady stream</a:t>
            </a:r>
          </a:p>
          <a:p>
            <a:r>
              <a:rPr lang="en-GB" sz="1200" kern="1200" dirty="0">
                <a:solidFill>
                  <a:schemeClr val="tx1"/>
                </a:solidFill>
                <a:effectLst/>
                <a:latin typeface="+mn-lt"/>
                <a:ea typeface="+mn-ea"/>
                <a:cs typeface="+mn-cs"/>
              </a:rPr>
              <a:t>(2) a representative of the study will be driving around the country with a large, encrypted hard disk drive: they could visit each site and physically collect the images</a:t>
            </a:r>
          </a:p>
          <a:p>
            <a:r>
              <a:rPr lang="en-GB" sz="1200" kern="1200" dirty="0">
                <a:solidFill>
                  <a:schemeClr val="tx1"/>
                </a:solidFill>
                <a:effectLst/>
                <a:latin typeface="+mn-lt"/>
                <a:ea typeface="+mn-ea"/>
                <a:cs typeface="+mn-cs"/>
              </a:rPr>
              <a:t>(3) images could be sent to Oxford to our research PACS via </a:t>
            </a:r>
            <a:r>
              <a:rPr lang="en-GB" sz="1200" kern="1200" dirty="0" err="1">
                <a:solidFill>
                  <a:schemeClr val="tx1"/>
                </a:solidFill>
                <a:effectLst/>
                <a:latin typeface="+mn-lt"/>
                <a:ea typeface="+mn-ea"/>
                <a:cs typeface="+mn-cs"/>
              </a:rPr>
              <a:t>Sectra</a:t>
            </a:r>
            <a:r>
              <a:rPr lang="en-GB" sz="1200" kern="1200" dirty="0">
                <a:solidFill>
                  <a:schemeClr val="tx1"/>
                </a:solidFill>
                <a:effectLst/>
                <a:latin typeface="+mn-lt"/>
                <a:ea typeface="+mn-ea"/>
                <a:cs typeface="+mn-cs"/>
              </a:rPr>
              <a:t> IEP.  We expect to be able to create IEP requests based upon the NHS England spreadsheets which you can respond to as you would any other trust-to-trust image transfer request.  We have arranged for generous overtime payments for affected staff if this route is used.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413240C-2EE3-4973-8C69-0EFC66934CDE}" type="slidenum">
              <a:rPr lang="en-GB" smtClean="0"/>
              <a:t>10</a:t>
            </a:fld>
            <a:endParaRPr lang="en-GB"/>
          </a:p>
        </p:txBody>
      </p:sp>
    </p:spTree>
    <p:extLst>
      <p:ext uri="{BB962C8B-B14F-4D97-AF65-F5344CB8AC3E}">
        <p14:creationId xmlns:p14="http://schemas.microsoft.com/office/powerpoint/2010/main" val="228812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the reports, you will need to be able to</a:t>
            </a:r>
          </a:p>
          <a:p>
            <a:pPr marL="228600" indent="-228600">
              <a:buAutoNum type="arabicParenBoth"/>
            </a:pPr>
            <a:r>
              <a:rPr lang="en-GB" sz="1200" kern="1200" dirty="0">
                <a:solidFill>
                  <a:schemeClr val="tx1"/>
                </a:solidFill>
                <a:effectLst/>
                <a:latin typeface="+mn-lt"/>
                <a:ea typeface="+mn-ea"/>
                <a:cs typeface="+mn-cs"/>
              </a:rPr>
              <a:t>extract them from your RIS as a CSV  </a:t>
            </a:r>
          </a:p>
          <a:p>
            <a:pPr marL="228600" indent="-228600">
              <a:buAutoNum type="arabicParenBoth"/>
            </a:pPr>
            <a:r>
              <a:rPr lang="en-GB" sz="1200" kern="1200" dirty="0">
                <a:solidFill>
                  <a:schemeClr val="tx1"/>
                </a:solidFill>
                <a:effectLst/>
                <a:latin typeface="+mn-lt"/>
                <a:ea typeface="+mn-ea"/>
                <a:cs typeface="+mn-cs"/>
              </a:rPr>
              <a:t>a representative of the study will be driving around the country with a large, encrypted hard disk drive: they could physically collect the reports</a:t>
            </a:r>
          </a:p>
          <a:p>
            <a:pPr marL="228600" indent="-228600">
              <a:buAutoNum type="arabicParenBoth"/>
            </a:pPr>
            <a:r>
              <a:rPr lang="en-GB" sz="1200" kern="1200" dirty="0">
                <a:solidFill>
                  <a:schemeClr val="tx1"/>
                </a:solidFill>
                <a:effectLst/>
                <a:latin typeface="+mn-lt"/>
                <a:ea typeface="+mn-ea"/>
                <a:cs typeface="+mn-cs"/>
              </a:rPr>
              <a:t>you could zip/encrypt the CSV and use </a:t>
            </a:r>
            <a:r>
              <a:rPr lang="en-GB" sz="1200" u="sng" kern="1200" dirty="0">
                <a:solidFill>
                  <a:schemeClr val="tx1"/>
                </a:solidFill>
                <a:effectLst/>
                <a:latin typeface="+mn-lt"/>
                <a:ea typeface="+mn-ea"/>
                <a:cs typeface="+mn-cs"/>
                <a:hlinkClick r:id="rId3"/>
              </a:rPr>
              <a:t>NHS.net</a:t>
            </a:r>
            <a:r>
              <a:rPr lang="en-GB" sz="1200" kern="1200" dirty="0">
                <a:solidFill>
                  <a:schemeClr val="tx1"/>
                </a:solidFill>
                <a:effectLst/>
                <a:latin typeface="+mn-lt"/>
                <a:ea typeface="+mn-ea"/>
                <a:cs typeface="+mn-cs"/>
              </a:rPr>
              <a:t> mail to the DART study team’s address</a:t>
            </a:r>
          </a:p>
          <a:p>
            <a:r>
              <a:rPr lang="en-GB" sz="1200" kern="1200" dirty="0">
                <a:solidFill>
                  <a:schemeClr val="tx1"/>
                </a:solidFill>
                <a:effectLst/>
                <a:latin typeface="+mn-lt"/>
                <a:ea typeface="+mn-ea"/>
                <a:cs typeface="+mn-cs"/>
              </a:rPr>
              <a:t>(4) (if your PACS and RIS talk to each other in the right way) attach them to the image before sending them to Oxford either directly or via IEP</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413240C-2EE3-4973-8C69-0EFC66934CDE}" type="slidenum">
              <a:rPr lang="en-GB" smtClean="0"/>
              <a:t>11</a:t>
            </a:fld>
            <a:endParaRPr lang="en-GB"/>
          </a:p>
        </p:txBody>
      </p:sp>
    </p:spTree>
    <p:extLst>
      <p:ext uri="{BB962C8B-B14F-4D97-AF65-F5344CB8AC3E}">
        <p14:creationId xmlns:p14="http://schemas.microsoft.com/office/powerpoint/2010/main" val="39780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557CFF"/>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57C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291DC-C7E5-4736-88F0-C762A9C56A10}" type="slidenum">
              <a:rPr lang="en-GB" smtClean="0"/>
              <a:t>‹#›</a:t>
            </a:fld>
            <a:endParaRPr lang="en-GB"/>
          </a:p>
        </p:txBody>
      </p:sp>
      <p:pic>
        <p:nvPicPr>
          <p:cNvPr id="11" name="Picture 10">
            <a:extLst>
              <a:ext uri="{FF2B5EF4-FFF2-40B4-BE49-F238E27FC236}">
                <a16:creationId xmlns:a16="http://schemas.microsoft.com/office/drawing/2014/main" id="{39CE031C-5221-4720-BC2B-8B0FF12D7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52" y="6040460"/>
            <a:ext cx="1448895" cy="681015"/>
          </a:xfrm>
          <a:prstGeom prst="rect">
            <a:avLst/>
          </a:prstGeom>
        </p:spPr>
      </p:pic>
    </p:spTree>
    <p:extLst>
      <p:ext uri="{BB962C8B-B14F-4D97-AF65-F5344CB8AC3E}">
        <p14:creationId xmlns:p14="http://schemas.microsoft.com/office/powerpoint/2010/main" val="210734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B8C3B-A9C3-4B90-A381-7B1D0EF01BD8}"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311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FB8C3B-A9C3-4B90-A381-7B1D0EF01BD8}"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36966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7CFF"/>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1796128"/>
            <a:ext cx="10515600" cy="4175059"/>
          </a:xfrm>
        </p:spPr>
        <p:txBody>
          <a:bodyPr/>
          <a:lstStyle>
            <a:lvl1pPr>
              <a:defRPr>
                <a:solidFill>
                  <a:srgbClr val="557CFF"/>
                </a:solidFill>
              </a:defRPr>
            </a:lvl1pPr>
            <a:lvl2pPr>
              <a:defRPr>
                <a:solidFill>
                  <a:srgbClr val="557CFF"/>
                </a:solidFill>
              </a:defRPr>
            </a:lvl2pPr>
            <a:lvl3pPr>
              <a:defRPr>
                <a:solidFill>
                  <a:srgbClr val="557CFF"/>
                </a:solidFill>
              </a:defRPr>
            </a:lvl3pPr>
            <a:lvl4pPr>
              <a:defRPr>
                <a:solidFill>
                  <a:srgbClr val="557CFF"/>
                </a:solidFill>
              </a:defRPr>
            </a:lvl4pPr>
            <a:lvl5pPr>
              <a:defRPr>
                <a:solidFill>
                  <a:srgbClr val="557C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291DC-C7E5-4736-88F0-C762A9C56A10}" type="slidenum">
              <a:rPr lang="en-GB" smtClean="0"/>
              <a:t>‹#›</a:t>
            </a:fld>
            <a:endParaRPr lang="en-GB"/>
          </a:p>
        </p:txBody>
      </p:sp>
      <p:pic>
        <p:nvPicPr>
          <p:cNvPr id="9" name="Picture 8">
            <a:extLst>
              <a:ext uri="{FF2B5EF4-FFF2-40B4-BE49-F238E27FC236}">
                <a16:creationId xmlns:a16="http://schemas.microsoft.com/office/drawing/2014/main" id="{EF4A5116-D49A-48C3-B7A2-BF4028B15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52" y="6040460"/>
            <a:ext cx="1448895" cy="681015"/>
          </a:xfrm>
          <a:prstGeom prst="rect">
            <a:avLst/>
          </a:prstGeom>
        </p:spPr>
      </p:pic>
    </p:spTree>
    <p:extLst>
      <p:ext uri="{BB962C8B-B14F-4D97-AF65-F5344CB8AC3E}">
        <p14:creationId xmlns:p14="http://schemas.microsoft.com/office/powerpoint/2010/main" val="319074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lang="en-GB" sz="5400" kern="1200" dirty="0">
                <a:solidFill>
                  <a:srgbClr val="557CFF"/>
                </a:solidFill>
                <a:latin typeface="+mj-lt"/>
                <a:ea typeface="+mj-ea"/>
                <a:cs typeface="+mj-cs"/>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291DC-C7E5-4736-88F0-C762A9C56A10}" type="slidenum">
              <a:rPr lang="en-GB" smtClean="0"/>
              <a:t>‹#›</a:t>
            </a:fld>
            <a:endParaRPr lang="en-GB"/>
          </a:p>
        </p:txBody>
      </p:sp>
      <p:pic>
        <p:nvPicPr>
          <p:cNvPr id="9" name="Picture 8">
            <a:extLst>
              <a:ext uri="{FF2B5EF4-FFF2-40B4-BE49-F238E27FC236}">
                <a16:creationId xmlns:a16="http://schemas.microsoft.com/office/drawing/2014/main" id="{252F29F6-10B4-4EEC-B47B-7CDB167BE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52" y="6040460"/>
            <a:ext cx="1448895" cy="681015"/>
          </a:xfrm>
          <a:prstGeom prst="rect">
            <a:avLst/>
          </a:prstGeom>
        </p:spPr>
      </p:pic>
    </p:spTree>
    <p:extLst>
      <p:ext uri="{BB962C8B-B14F-4D97-AF65-F5344CB8AC3E}">
        <p14:creationId xmlns:p14="http://schemas.microsoft.com/office/powerpoint/2010/main" val="25609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291DC-C7E5-4736-88F0-C762A9C56A10}" type="slidenum">
              <a:rPr lang="en-GB" smtClean="0"/>
              <a:t>‹#›</a:t>
            </a:fld>
            <a:endParaRPr lang="en-GB"/>
          </a:p>
        </p:txBody>
      </p:sp>
      <p:sp>
        <p:nvSpPr>
          <p:cNvPr id="8" name="Rectangle 7">
            <a:extLst>
              <a:ext uri="{FF2B5EF4-FFF2-40B4-BE49-F238E27FC236}">
                <a16:creationId xmlns:a16="http://schemas.microsoft.com/office/drawing/2014/main" id="{DFC34169-23B8-2540-9DB8-CCE2632DA01C}"/>
              </a:ext>
            </a:extLst>
          </p:cNvPr>
          <p:cNvSpPr/>
          <p:nvPr userDrawn="1"/>
        </p:nvSpPr>
        <p:spPr>
          <a:xfrm rot="5400000">
            <a:off x="6073142" y="221188"/>
            <a:ext cx="45719" cy="12192000"/>
          </a:xfrm>
          <a:prstGeom prst="rect">
            <a:avLst/>
          </a:prstGeom>
          <a:solidFill>
            <a:srgbClr val="62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57CFF"/>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557C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557CFF"/>
                </a:solidFill>
              </a:defRPr>
            </a:lvl1pPr>
            <a:lvl2pPr>
              <a:defRPr>
                <a:solidFill>
                  <a:srgbClr val="557CFF"/>
                </a:solidFill>
              </a:defRPr>
            </a:lvl2pPr>
            <a:lvl3pPr>
              <a:defRPr>
                <a:solidFill>
                  <a:srgbClr val="557CFF"/>
                </a:solidFill>
              </a:defRPr>
            </a:lvl3pPr>
            <a:lvl4pPr>
              <a:defRPr>
                <a:solidFill>
                  <a:srgbClr val="557CFF"/>
                </a:solidFill>
              </a:defRPr>
            </a:lvl4pPr>
            <a:lvl5pPr>
              <a:defRPr>
                <a:solidFill>
                  <a:srgbClr val="557C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557C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557CFF"/>
                </a:solidFill>
              </a:defRPr>
            </a:lvl1pPr>
            <a:lvl2pPr>
              <a:defRPr>
                <a:solidFill>
                  <a:srgbClr val="557CFF"/>
                </a:solidFill>
              </a:defRPr>
            </a:lvl2pPr>
            <a:lvl3pPr>
              <a:defRPr>
                <a:solidFill>
                  <a:srgbClr val="557CFF"/>
                </a:solidFill>
              </a:defRPr>
            </a:lvl3pPr>
            <a:lvl4pPr>
              <a:defRPr>
                <a:solidFill>
                  <a:srgbClr val="557CFF"/>
                </a:solidFill>
              </a:defRPr>
            </a:lvl4pPr>
            <a:lvl5pPr>
              <a:defRPr>
                <a:solidFill>
                  <a:srgbClr val="557CF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5DFB8C3B-A9C3-4B90-A381-7B1D0EF01BD8}"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17317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57CFF"/>
                </a:solidFill>
              </a:defRPr>
            </a:lvl1pPr>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219853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59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B8C3B-A9C3-4B90-A381-7B1D0EF01BD8}"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6036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B8C3B-A9C3-4B90-A381-7B1D0EF01BD8}"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291DC-C7E5-4736-88F0-C762A9C56A10}" type="slidenum">
              <a:rPr lang="en-GB" smtClean="0"/>
              <a:t>‹#›</a:t>
            </a:fld>
            <a:endParaRPr lang="en-GB"/>
          </a:p>
        </p:txBody>
      </p:sp>
    </p:spTree>
    <p:extLst>
      <p:ext uri="{BB962C8B-B14F-4D97-AF65-F5344CB8AC3E}">
        <p14:creationId xmlns:p14="http://schemas.microsoft.com/office/powerpoint/2010/main" val="64712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B8C3B-A9C3-4B90-A381-7B1D0EF01BD8}" type="datetimeFigureOut">
              <a:rPr lang="en-GB" smtClean="0"/>
              <a:t>06/12/2022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291DC-C7E5-4736-88F0-C762A9C56A10}" type="slidenum">
              <a:rPr lang="en-GB" smtClean="0"/>
              <a:t>‹#›</a:t>
            </a:fld>
            <a:endParaRPr lang="en-GB"/>
          </a:p>
        </p:txBody>
      </p:sp>
    </p:spTree>
    <p:extLst>
      <p:ext uri="{BB962C8B-B14F-4D97-AF65-F5344CB8AC3E}">
        <p14:creationId xmlns:p14="http://schemas.microsoft.com/office/powerpoint/2010/main" val="93619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tiff"/><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ouh-tr.DART@nhs.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ouh-tr.DART@nhs.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19VAm5uNL1umWDx4fnNeh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sli.do/event/19VAm5uNL1umWDx4fnNeh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7458" y="2496678"/>
            <a:ext cx="9440333" cy="1754326"/>
          </a:xfrm>
          <a:prstGeom prst="rect">
            <a:avLst/>
          </a:prstGeom>
        </p:spPr>
        <p:txBody>
          <a:bodyPr wrap="square">
            <a:spAutoFit/>
          </a:bodyPr>
          <a:lstStyle/>
          <a:p>
            <a:pPr algn="ctr"/>
            <a:r>
              <a:rPr lang="en-GB" sz="3600" dirty="0">
                <a:solidFill>
                  <a:srgbClr val="557CFF"/>
                </a:solidFill>
              </a:rPr>
              <a:t>The Integration and Analysis of </a:t>
            </a:r>
            <a:r>
              <a:rPr lang="en-GB" sz="3600" b="1" u="sng" dirty="0">
                <a:solidFill>
                  <a:srgbClr val="557CFF"/>
                </a:solidFill>
              </a:rPr>
              <a:t>D</a:t>
            </a:r>
            <a:r>
              <a:rPr lang="en-GB" sz="3600" dirty="0">
                <a:solidFill>
                  <a:srgbClr val="557CFF"/>
                </a:solidFill>
              </a:rPr>
              <a:t>ata using </a:t>
            </a:r>
            <a:r>
              <a:rPr lang="en-GB" sz="3600" b="1" u="sng" dirty="0">
                <a:solidFill>
                  <a:srgbClr val="557CFF"/>
                </a:solidFill>
              </a:rPr>
              <a:t>Ar</a:t>
            </a:r>
            <a:r>
              <a:rPr lang="en-GB" sz="3600" dirty="0">
                <a:solidFill>
                  <a:srgbClr val="557CFF"/>
                </a:solidFill>
              </a:rPr>
              <a:t>tificial Intelligence to Improve Patient Outcomes with </a:t>
            </a:r>
            <a:r>
              <a:rPr lang="en-GB" sz="3600" b="1" u="sng" dirty="0">
                <a:solidFill>
                  <a:srgbClr val="557CFF"/>
                </a:solidFill>
              </a:rPr>
              <a:t>T</a:t>
            </a:r>
            <a:r>
              <a:rPr lang="en-GB" sz="3600" dirty="0">
                <a:solidFill>
                  <a:srgbClr val="557CFF"/>
                </a:solidFill>
              </a:rPr>
              <a:t>horacic Diseases (DART) </a:t>
            </a:r>
          </a:p>
        </p:txBody>
      </p:sp>
      <p:pic>
        <p:nvPicPr>
          <p:cNvPr id="34" name="Picture 33">
            <a:extLst>
              <a:ext uri="{FF2B5EF4-FFF2-40B4-BE49-F238E27FC236}">
                <a16:creationId xmlns:a16="http://schemas.microsoft.com/office/drawing/2014/main" id="{CCCA1111-7322-B642-AEA0-43BF3A5D79AF}"/>
              </a:ext>
            </a:extLst>
          </p:cNvPr>
          <p:cNvPicPr>
            <a:picLocks noChangeAspect="1"/>
          </p:cNvPicPr>
          <p:nvPr/>
        </p:nvPicPr>
        <p:blipFill>
          <a:blip r:embed="rId3"/>
          <a:stretch>
            <a:fillRect/>
          </a:stretch>
        </p:blipFill>
        <p:spPr>
          <a:xfrm>
            <a:off x="9918709" y="6277992"/>
            <a:ext cx="711996" cy="432634"/>
          </a:xfrm>
          <a:prstGeom prst="rect">
            <a:avLst/>
          </a:prstGeom>
        </p:spPr>
      </p:pic>
      <p:pic>
        <p:nvPicPr>
          <p:cNvPr id="39" name="Picture 38">
            <a:extLst>
              <a:ext uri="{FF2B5EF4-FFF2-40B4-BE49-F238E27FC236}">
                <a16:creationId xmlns:a16="http://schemas.microsoft.com/office/drawing/2014/main" id="{479BB1B2-7858-3248-8724-2F38C7E3A9A6}"/>
              </a:ext>
            </a:extLst>
          </p:cNvPr>
          <p:cNvPicPr>
            <a:picLocks noChangeAspect="1"/>
          </p:cNvPicPr>
          <p:nvPr/>
        </p:nvPicPr>
        <p:blipFill>
          <a:blip r:embed="rId4"/>
          <a:stretch>
            <a:fillRect/>
          </a:stretch>
        </p:blipFill>
        <p:spPr>
          <a:xfrm>
            <a:off x="1782815" y="6228149"/>
            <a:ext cx="613319" cy="482477"/>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1051" y="6133968"/>
            <a:ext cx="602595" cy="602595"/>
          </a:xfrm>
          <a:prstGeom prst="rect">
            <a:avLst/>
          </a:prstGeom>
        </p:spPr>
      </p:pic>
      <p:pic>
        <p:nvPicPr>
          <p:cNvPr id="42" name="Picture 41"/>
          <p:cNvPicPr>
            <a:picLocks noChangeAspect="1"/>
          </p:cNvPicPr>
          <p:nvPr/>
        </p:nvPicPr>
        <p:blipFill rotWithShape="1">
          <a:blip r:embed="rId6" cstate="print">
            <a:extLst>
              <a:ext uri="{28A0092B-C50C-407E-A947-70E740481C1C}">
                <a14:useLocalDpi xmlns:a14="http://schemas.microsoft.com/office/drawing/2010/main" val="0"/>
              </a:ext>
            </a:extLst>
          </a:blip>
          <a:srcRect r="50176"/>
          <a:stretch/>
        </p:blipFill>
        <p:spPr>
          <a:xfrm>
            <a:off x="3200689" y="6133968"/>
            <a:ext cx="618760" cy="600426"/>
          </a:xfrm>
          <a:prstGeom prst="rect">
            <a:avLst/>
          </a:prstGeom>
        </p:spPr>
      </p:pic>
      <p:pic>
        <p:nvPicPr>
          <p:cNvPr id="43" name="Picture 42">
            <a:extLst>
              <a:ext uri="{FF2B5EF4-FFF2-40B4-BE49-F238E27FC236}">
                <a16:creationId xmlns:a16="http://schemas.microsoft.com/office/drawing/2014/main" id="{359E6032-5ACB-5F4D-AC60-49BE67E6D284}"/>
              </a:ext>
            </a:extLst>
          </p:cNvPr>
          <p:cNvPicPr>
            <a:picLocks noChangeAspect="1"/>
          </p:cNvPicPr>
          <p:nvPr/>
        </p:nvPicPr>
        <p:blipFill>
          <a:blip r:embed="rId7"/>
          <a:stretch>
            <a:fillRect/>
          </a:stretch>
        </p:blipFill>
        <p:spPr>
          <a:xfrm>
            <a:off x="6116328" y="6304809"/>
            <a:ext cx="710541" cy="440335"/>
          </a:xfrm>
          <a:prstGeom prst="rect">
            <a:avLst/>
          </a:prstGeom>
        </p:spPr>
      </p:pic>
      <p:pic>
        <p:nvPicPr>
          <p:cNvPr id="45" name="Picture 44"/>
          <p:cNvPicPr>
            <a:picLocks noChangeAspect="1"/>
          </p:cNvPicPr>
          <p:nvPr/>
        </p:nvPicPr>
        <p:blipFill rotWithShape="1">
          <a:blip r:embed="rId8">
            <a:extLst>
              <a:ext uri="{28A0092B-C50C-407E-A947-70E740481C1C}">
                <a14:useLocalDpi xmlns:a14="http://schemas.microsoft.com/office/drawing/2010/main" val="0"/>
              </a:ext>
            </a:extLst>
          </a:blip>
          <a:srcRect l="8674"/>
          <a:stretch/>
        </p:blipFill>
        <p:spPr>
          <a:xfrm>
            <a:off x="7016527" y="6243958"/>
            <a:ext cx="1114394" cy="510184"/>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1166" y="6340573"/>
            <a:ext cx="1307189" cy="374374"/>
          </a:xfrm>
          <a:prstGeom prst="rect">
            <a:avLst/>
          </a:prstGeom>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3209" y="6158597"/>
            <a:ext cx="1388000" cy="275962"/>
          </a:xfrm>
          <a:prstGeom prst="rect">
            <a:avLst/>
          </a:prstGeom>
        </p:spPr>
      </p:pic>
      <p:pic>
        <p:nvPicPr>
          <p:cNvPr id="48" name="Picture 47"/>
          <p:cNvPicPr>
            <a:picLocks noChangeAspect="1"/>
          </p:cNvPicPr>
          <p:nvPr/>
        </p:nvPicPr>
        <p:blipFill>
          <a:blip r:embed="rId11"/>
          <a:stretch>
            <a:fillRect/>
          </a:stretch>
        </p:blipFill>
        <p:spPr>
          <a:xfrm>
            <a:off x="8356410" y="6524031"/>
            <a:ext cx="1405543" cy="266944"/>
          </a:xfrm>
          <a:prstGeom prst="rect">
            <a:avLst/>
          </a:prstGeom>
        </p:spPr>
      </p:pic>
      <p:pic>
        <p:nvPicPr>
          <p:cNvPr id="49" name="Picture 48"/>
          <p:cNvPicPr>
            <a:picLocks noChangeAspect="1"/>
          </p:cNvPicPr>
          <p:nvPr/>
        </p:nvPicPr>
        <p:blipFill>
          <a:blip r:embed="rId12"/>
          <a:stretch>
            <a:fillRect/>
          </a:stretch>
        </p:blipFill>
        <p:spPr>
          <a:xfrm>
            <a:off x="4028602" y="6553372"/>
            <a:ext cx="1952902" cy="237603"/>
          </a:xfrm>
          <a:prstGeom prst="rect">
            <a:avLst/>
          </a:prstGeom>
        </p:spPr>
      </p:pic>
      <p:pic>
        <p:nvPicPr>
          <p:cNvPr id="33" name="Picture 32" descr="A close up of a logo&#10;&#10;Description automatically generated">
            <a:extLst>
              <a:ext uri="{FF2B5EF4-FFF2-40B4-BE49-F238E27FC236}">
                <a16:creationId xmlns:a16="http://schemas.microsoft.com/office/drawing/2014/main" id="{07241D25-B4FE-4F2B-8024-D53594322A5A}"/>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7357" y="5878046"/>
            <a:ext cx="1567180" cy="352425"/>
          </a:xfrm>
          <a:prstGeom prst="rect">
            <a:avLst/>
          </a:prstGeom>
          <a:noFill/>
          <a:ln>
            <a:noFill/>
          </a:ln>
        </p:spPr>
      </p:pic>
      <p:sp>
        <p:nvSpPr>
          <p:cNvPr id="2" name="TextBox 1">
            <a:extLst>
              <a:ext uri="{FF2B5EF4-FFF2-40B4-BE49-F238E27FC236}">
                <a16:creationId xmlns:a16="http://schemas.microsoft.com/office/drawing/2014/main" id="{E439DA67-4E67-1A48-9B5A-A7E1932E7C8E}"/>
              </a:ext>
            </a:extLst>
          </p:cNvPr>
          <p:cNvSpPr txBox="1"/>
          <p:nvPr/>
        </p:nvSpPr>
        <p:spPr>
          <a:xfrm>
            <a:off x="4100716" y="6059292"/>
            <a:ext cx="1531188" cy="369332"/>
          </a:xfrm>
          <a:prstGeom prst="rect">
            <a:avLst/>
          </a:prstGeom>
          <a:solidFill>
            <a:schemeClr val="bg1"/>
          </a:solidFill>
        </p:spPr>
        <p:txBody>
          <a:bodyPr wrap="none" rtlCol="0">
            <a:spAutoFit/>
          </a:bodyPr>
          <a:lstStyle/>
          <a:p>
            <a:r>
              <a:rPr lang="en-US"/>
              <a:t>                     </a:t>
            </a:r>
          </a:p>
        </p:txBody>
      </p:sp>
      <p:pic>
        <p:nvPicPr>
          <p:cNvPr id="21" name="Picture 20">
            <a:extLst>
              <a:ext uri="{FF2B5EF4-FFF2-40B4-BE49-F238E27FC236}">
                <a16:creationId xmlns:a16="http://schemas.microsoft.com/office/drawing/2014/main" id="{C9695BB4-1251-554C-B1E6-954C8ADA70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70437" y="6063262"/>
            <a:ext cx="1368070" cy="334417"/>
          </a:xfrm>
          <a:prstGeom prst="rect">
            <a:avLst/>
          </a:prstGeom>
        </p:spPr>
      </p:pic>
      <p:sp>
        <p:nvSpPr>
          <p:cNvPr id="4" name="Slide Number Placeholder 3">
            <a:extLst>
              <a:ext uri="{FF2B5EF4-FFF2-40B4-BE49-F238E27FC236}">
                <a16:creationId xmlns:a16="http://schemas.microsoft.com/office/drawing/2014/main" id="{203131C4-0157-400B-833E-30973318FE31}"/>
              </a:ext>
            </a:extLst>
          </p:cNvPr>
          <p:cNvSpPr>
            <a:spLocks noGrp="1"/>
          </p:cNvSpPr>
          <p:nvPr>
            <p:ph type="sldNum" sz="quarter" idx="12"/>
          </p:nvPr>
        </p:nvSpPr>
        <p:spPr/>
        <p:txBody>
          <a:bodyPr/>
          <a:lstStyle/>
          <a:p>
            <a:fld id="{252291DC-C7E5-4736-88F0-C762A9C56A10}" type="slidenum">
              <a:rPr lang="en-GB" smtClean="0"/>
              <a:t>1</a:t>
            </a:fld>
            <a:endParaRPr lang="en-GB"/>
          </a:p>
        </p:txBody>
      </p:sp>
      <p:pic>
        <p:nvPicPr>
          <p:cNvPr id="22" name="Picture 21">
            <a:extLst>
              <a:ext uri="{FF2B5EF4-FFF2-40B4-BE49-F238E27FC236}">
                <a16:creationId xmlns:a16="http://schemas.microsoft.com/office/drawing/2014/main" id="{273C62A1-7813-4D90-9BD0-69FDD981812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0169" y="146190"/>
            <a:ext cx="3950547" cy="1856852"/>
          </a:xfrm>
          <a:prstGeom prst="rect">
            <a:avLst/>
          </a:prstGeom>
        </p:spPr>
      </p:pic>
    </p:spTree>
    <p:extLst>
      <p:ext uri="{BB962C8B-B14F-4D97-AF65-F5344CB8AC3E}">
        <p14:creationId xmlns:p14="http://schemas.microsoft.com/office/powerpoint/2010/main" val="47789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Images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p:txBody>
          <a:bodyPr vert="horz" lIns="91440" tIns="45720" rIns="91440" bIns="45720" rtlCol="0" anchor="t">
            <a:normAutofit/>
          </a:bodyPr>
          <a:lstStyle/>
          <a:p>
            <a:pPr marL="0" indent="0">
              <a:buNone/>
            </a:pPr>
            <a:r>
              <a:rPr lang="en-GB" dirty="0"/>
              <a:t>Screening low dose CT and PET CT if called back</a:t>
            </a:r>
            <a:br>
              <a:rPr lang="en-GB" dirty="0"/>
            </a:br>
            <a:endParaRPr lang="en-GB" dirty="0">
              <a:cs typeface="Arial"/>
            </a:endParaRPr>
          </a:p>
          <a:p>
            <a:pPr marL="0" indent="0">
              <a:buNone/>
            </a:pPr>
            <a:r>
              <a:rPr lang="en-GB" dirty="0"/>
              <a:t>Transfer options</a:t>
            </a:r>
          </a:p>
          <a:p>
            <a:r>
              <a:rPr lang="en-GB" dirty="0"/>
              <a:t>Direct PACS to PACS</a:t>
            </a:r>
            <a:endParaRPr lang="en-GB" dirty="0">
              <a:cs typeface="Arial"/>
            </a:endParaRPr>
          </a:p>
          <a:p>
            <a:r>
              <a:rPr lang="en-GB" dirty="0">
                <a:solidFill>
                  <a:srgbClr val="91AFC3"/>
                </a:solidFill>
              </a:rPr>
              <a:t>DART team physically collect them on hard disk</a:t>
            </a:r>
            <a:endParaRPr lang="en-GB" dirty="0">
              <a:solidFill>
                <a:srgbClr val="91AFC3"/>
              </a:solidFill>
              <a:cs typeface="Arial" panose="020B0604020202020204"/>
            </a:endParaRPr>
          </a:p>
          <a:p>
            <a:r>
              <a:rPr lang="en-GB" dirty="0">
                <a:solidFill>
                  <a:srgbClr val="91AFC3"/>
                </a:solidFill>
              </a:rPr>
              <a:t>Send to DART IEP</a:t>
            </a:r>
            <a:endParaRPr lang="en-GB" dirty="0">
              <a:solidFill>
                <a:srgbClr val="91AFC3"/>
              </a:solidFill>
              <a:cs typeface="Arial"/>
            </a:endParaRPr>
          </a:p>
        </p:txBody>
      </p:sp>
      <p:pic>
        <p:nvPicPr>
          <p:cNvPr id="4" name="Picture 1" descr="image001">
            <a:extLst>
              <a:ext uri="{FF2B5EF4-FFF2-40B4-BE49-F238E27FC236}">
                <a16:creationId xmlns:a16="http://schemas.microsoft.com/office/drawing/2014/main" id="{ACF15231-A257-4489-820B-BF4A7CF5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68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Radiology reports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p:txBody>
          <a:bodyPr vert="horz" lIns="91440" tIns="45720" rIns="91440" bIns="45720" rtlCol="0" anchor="t">
            <a:normAutofit/>
          </a:bodyPr>
          <a:lstStyle/>
          <a:p>
            <a:r>
              <a:rPr lang="en-GB" dirty="0"/>
              <a:t>(For all images sent)</a:t>
            </a:r>
            <a:endParaRPr lang="en-GB" dirty="0">
              <a:cs typeface="Arial"/>
            </a:endParaRPr>
          </a:p>
          <a:p>
            <a:r>
              <a:rPr lang="en-GB" dirty="0"/>
              <a:t>Extract relevant radiology reports for LHC participants from RIS</a:t>
            </a:r>
            <a:endParaRPr lang="en-GB" dirty="0">
              <a:cs typeface="Arial"/>
            </a:endParaRPr>
          </a:p>
          <a:p>
            <a:r>
              <a:rPr lang="en-GB" dirty="0">
                <a:cs typeface="Arial"/>
              </a:rPr>
              <a:t>CSV needs both NHS and MRN to link with images and spreadsheets</a:t>
            </a:r>
          </a:p>
          <a:p>
            <a:r>
              <a:rPr lang="en-GB" dirty="0">
                <a:cs typeface="Arial"/>
              </a:rPr>
              <a:t>Primarily looking for slice numbers for lesions – sequence important if bundling reports via IEP or sending directly</a:t>
            </a:r>
          </a:p>
          <a:p>
            <a:endParaRPr lang="en-GB" dirty="0"/>
          </a:p>
          <a:p>
            <a:endParaRPr lang="en-GB" dirty="0"/>
          </a:p>
        </p:txBody>
      </p:sp>
      <p:pic>
        <p:nvPicPr>
          <p:cNvPr id="4" name="Picture 1" descr="image001">
            <a:extLst>
              <a:ext uri="{FF2B5EF4-FFF2-40B4-BE49-F238E27FC236}">
                <a16:creationId xmlns:a16="http://schemas.microsoft.com/office/drawing/2014/main" id="{35B9E9D2-F178-4A60-A19F-C28F7EE31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TLHC spreadsheets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p:txBody>
          <a:bodyPr vert="horz" lIns="91440" tIns="45720" rIns="91440" bIns="45720" rtlCol="0" anchor="t">
            <a:normAutofit/>
          </a:bodyPr>
          <a:lstStyle/>
          <a:p>
            <a:r>
              <a:rPr lang="en-GB" dirty="0"/>
              <a:t>Complete TLHC spreadsheets</a:t>
            </a:r>
          </a:p>
          <a:p>
            <a:r>
              <a:rPr lang="en-GB" dirty="0"/>
              <a:t>Quarterly or monthly email these to </a:t>
            </a:r>
            <a:r>
              <a:rPr lang="en-GB" dirty="0">
                <a:hlinkClick r:id="rId3"/>
              </a:rPr>
              <a:t>ouh-tr.DART@nhs.net</a:t>
            </a:r>
            <a:endParaRPr lang="en-GB"/>
          </a:p>
          <a:p>
            <a:r>
              <a:rPr lang="en-GB" dirty="0">
                <a:cs typeface="Arial"/>
              </a:rPr>
              <a:t>If sending images via IEP, we'll generate IEP requests from the NHS numbers in these spreadsheets</a:t>
            </a:r>
          </a:p>
          <a:p>
            <a:endParaRPr lang="en-GB" dirty="0"/>
          </a:p>
          <a:p>
            <a:endParaRPr lang="en-GB" dirty="0"/>
          </a:p>
        </p:txBody>
      </p:sp>
      <p:pic>
        <p:nvPicPr>
          <p:cNvPr id="4" name="Picture 1" descr="image001">
            <a:extLst>
              <a:ext uri="{FF2B5EF4-FFF2-40B4-BE49-F238E27FC236}">
                <a16:creationId xmlns:a16="http://schemas.microsoft.com/office/drawing/2014/main" id="{F6CBB129-00A1-4997-99BD-2B830E20D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74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Pathology slides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p:txBody>
          <a:bodyPr vert="horz" lIns="91440" tIns="45720" rIns="91440" bIns="45720" rtlCol="0" anchor="t">
            <a:normAutofit/>
          </a:bodyPr>
          <a:lstStyle/>
          <a:p>
            <a:r>
              <a:rPr lang="en-GB" dirty="0"/>
              <a:t>LHC patients need to be identified</a:t>
            </a:r>
          </a:p>
          <a:p>
            <a:r>
              <a:rPr lang="en-GB" dirty="0"/>
              <a:t>H&amp;E and Elastin slides – representative slides not </a:t>
            </a:r>
            <a:r>
              <a:rPr lang="en-GB"/>
              <a:t>all slides</a:t>
            </a:r>
            <a:endParaRPr lang="en-GB" dirty="0">
              <a:cs typeface="Arial"/>
            </a:endParaRPr>
          </a:p>
          <a:p>
            <a:r>
              <a:rPr lang="en-GB" dirty="0"/>
              <a:t>Use for patient care first</a:t>
            </a:r>
          </a:p>
          <a:p>
            <a:r>
              <a:rPr lang="en-GB" dirty="0">
                <a:cs typeface="Arial"/>
              </a:rPr>
              <a:t>Cover patient identifiers with label with pseudonymised case identifier</a:t>
            </a:r>
            <a:endParaRPr lang="en-GB" dirty="0"/>
          </a:p>
          <a:p>
            <a:r>
              <a:rPr lang="en-GB" dirty="0"/>
              <a:t>Ship quarterly to Oxford, wrapped in bubble wrap in padded envelope</a:t>
            </a:r>
          </a:p>
          <a:p>
            <a:r>
              <a:rPr lang="en-GB" dirty="0"/>
              <a:t>Oxford THL will digitise and return slides to base hospital</a:t>
            </a:r>
          </a:p>
        </p:txBody>
      </p:sp>
      <p:pic>
        <p:nvPicPr>
          <p:cNvPr id="4" name="Picture 1" descr="image001">
            <a:extLst>
              <a:ext uri="{FF2B5EF4-FFF2-40B4-BE49-F238E27FC236}">
                <a16:creationId xmlns:a16="http://schemas.microsoft.com/office/drawing/2014/main" id="{2FCC59E1-E423-4EB9-9825-9747FA318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67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A817-B3BD-4B80-908F-028B283DEBC6}"/>
              </a:ext>
            </a:extLst>
          </p:cNvPr>
          <p:cNvSpPr>
            <a:spLocks noGrp="1"/>
          </p:cNvSpPr>
          <p:nvPr>
            <p:ph type="title"/>
          </p:nvPr>
        </p:nvSpPr>
        <p:spPr/>
        <p:txBody>
          <a:bodyPr/>
          <a:lstStyle/>
          <a:p>
            <a:r>
              <a:rPr lang="en-GB" dirty="0">
                <a:cs typeface="Arial"/>
              </a:rPr>
              <a:t>Pathology reports</a:t>
            </a:r>
            <a:endParaRPr lang="en-GB" dirty="0"/>
          </a:p>
        </p:txBody>
      </p:sp>
      <p:sp>
        <p:nvSpPr>
          <p:cNvPr id="3" name="Content Placeholder 2">
            <a:extLst>
              <a:ext uri="{FF2B5EF4-FFF2-40B4-BE49-F238E27FC236}">
                <a16:creationId xmlns:a16="http://schemas.microsoft.com/office/drawing/2014/main" id="{87A718E6-9448-4B59-B8FF-984675366F2A}"/>
              </a:ext>
            </a:extLst>
          </p:cNvPr>
          <p:cNvSpPr>
            <a:spLocks noGrp="1"/>
          </p:cNvSpPr>
          <p:nvPr>
            <p:ph idx="1"/>
          </p:nvPr>
        </p:nvSpPr>
        <p:spPr/>
        <p:txBody>
          <a:bodyPr vert="horz" lIns="91440" tIns="45720" rIns="91440" bIns="45720" rtlCol="0" anchor="t">
            <a:normAutofit/>
          </a:bodyPr>
          <a:lstStyle/>
          <a:p>
            <a:r>
              <a:rPr lang="en-GB" dirty="0">
                <a:cs typeface="Arial"/>
              </a:rPr>
              <a:t>Extract finalised pathology reports for the slides' case</a:t>
            </a:r>
          </a:p>
          <a:p>
            <a:pPr lvl="1"/>
            <a:r>
              <a:rPr lang="en-GB" dirty="0">
                <a:cs typeface="Arial"/>
              </a:rPr>
              <a:t>Include </a:t>
            </a:r>
            <a:r>
              <a:rPr lang="en-GB" dirty="0">
                <a:ea typeface="+mn-lt"/>
                <a:cs typeface="+mn-lt"/>
              </a:rPr>
              <a:t>columns for patient NHS, MRN and the pseudonymised case identifier used on the slide</a:t>
            </a:r>
          </a:p>
          <a:p>
            <a:pPr lvl="1"/>
            <a:r>
              <a:rPr lang="en-GB" dirty="0">
                <a:ea typeface="+mn-lt"/>
                <a:cs typeface="+mn-lt"/>
              </a:rPr>
              <a:t>Include any </a:t>
            </a:r>
            <a:r>
              <a:rPr lang="en-GB" dirty="0" err="1">
                <a:ea typeface="+mn-lt"/>
                <a:cs typeface="+mn-lt"/>
              </a:rPr>
              <a:t>Snomed</a:t>
            </a:r>
            <a:r>
              <a:rPr lang="en-GB" dirty="0">
                <a:ea typeface="+mn-lt"/>
                <a:cs typeface="+mn-lt"/>
              </a:rPr>
              <a:t> coding if possible/available</a:t>
            </a:r>
            <a:endParaRPr lang="en-US" dirty="0">
              <a:ea typeface="+mn-lt"/>
              <a:cs typeface="+mn-lt"/>
            </a:endParaRPr>
          </a:p>
          <a:p>
            <a:r>
              <a:rPr lang="en-GB" dirty="0">
                <a:ea typeface="+mn-lt"/>
                <a:cs typeface="+mn-lt"/>
              </a:rPr>
              <a:t>Quarterly or monthly email these to </a:t>
            </a:r>
            <a:r>
              <a:rPr lang="en-GB" dirty="0">
                <a:ea typeface="+mn-lt"/>
                <a:cs typeface="+mn-lt"/>
                <a:hlinkClick r:id="rId2"/>
              </a:rPr>
              <a:t>ouh-tr.DART@nhs.net</a:t>
            </a:r>
            <a:endParaRPr lang="en-GB" dirty="0">
              <a:ea typeface="+mn-lt"/>
              <a:cs typeface="+mn-lt"/>
            </a:endParaRPr>
          </a:p>
          <a:p>
            <a:endParaRPr lang="en-GB" dirty="0">
              <a:cs typeface="Arial"/>
            </a:endParaRPr>
          </a:p>
        </p:txBody>
      </p:sp>
      <p:pic>
        <p:nvPicPr>
          <p:cNvPr id="4" name="Picture 1" descr="image001">
            <a:extLst>
              <a:ext uri="{FF2B5EF4-FFF2-40B4-BE49-F238E27FC236}">
                <a16:creationId xmlns:a16="http://schemas.microsoft.com/office/drawing/2014/main" id="{AE061DB5-254D-4E65-91F2-CA7D44B43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71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B9D1-B6A5-429A-8544-A87C84CA2BFC}"/>
              </a:ext>
            </a:extLst>
          </p:cNvPr>
          <p:cNvSpPr>
            <a:spLocks noGrp="1"/>
          </p:cNvSpPr>
          <p:nvPr>
            <p:ph type="title"/>
          </p:nvPr>
        </p:nvSpPr>
        <p:spPr/>
        <p:txBody>
          <a:bodyPr/>
          <a:lstStyle/>
          <a:p>
            <a:r>
              <a:rPr lang="en-GB" dirty="0"/>
              <a:t>Data received so far</a:t>
            </a:r>
          </a:p>
        </p:txBody>
      </p:sp>
      <p:sp>
        <p:nvSpPr>
          <p:cNvPr id="3" name="Content Placeholder 2">
            <a:extLst>
              <a:ext uri="{FF2B5EF4-FFF2-40B4-BE49-F238E27FC236}">
                <a16:creationId xmlns:a16="http://schemas.microsoft.com/office/drawing/2014/main" id="{0AA00DF0-B700-4F5C-AA33-E29A0FF0FA88}"/>
              </a:ext>
            </a:extLst>
          </p:cNvPr>
          <p:cNvSpPr>
            <a:spLocks noGrp="1"/>
          </p:cNvSpPr>
          <p:nvPr>
            <p:ph idx="1"/>
          </p:nvPr>
        </p:nvSpPr>
        <p:spPr/>
        <p:txBody>
          <a:bodyPr/>
          <a:lstStyle/>
          <a:p>
            <a:r>
              <a:rPr lang="en-GB" dirty="0"/>
              <a:t>78,359 clinical records (spreadsheets) from three sites</a:t>
            </a:r>
          </a:p>
          <a:p>
            <a:r>
              <a:rPr lang="en-GB" dirty="0"/>
              <a:t>23,321 radiology reports from two sites</a:t>
            </a:r>
          </a:p>
          <a:p>
            <a:r>
              <a:rPr lang="en-GB" dirty="0"/>
              <a:t>Pathology slides for digitisation from three sites for 239 patients</a:t>
            </a:r>
          </a:p>
          <a:p>
            <a:r>
              <a:rPr lang="en-GB" dirty="0"/>
              <a:t>SCOOT blood samples from </a:t>
            </a:r>
            <a:r>
              <a:rPr lang="en-GB"/>
              <a:t>63 patients</a:t>
            </a:r>
            <a:endParaRPr lang="en-GB" dirty="0"/>
          </a:p>
          <a:p>
            <a:endParaRPr lang="en-GB" dirty="0"/>
          </a:p>
          <a:p>
            <a:r>
              <a:rPr lang="en-GB" dirty="0"/>
              <a:t>Two sites opened in past week</a:t>
            </a:r>
          </a:p>
          <a:p>
            <a:endParaRPr lang="en-GB" dirty="0"/>
          </a:p>
        </p:txBody>
      </p:sp>
      <p:pic>
        <p:nvPicPr>
          <p:cNvPr id="4" name="Picture 1" descr="image001">
            <a:extLst>
              <a:ext uri="{FF2B5EF4-FFF2-40B4-BE49-F238E27FC236}">
                <a16:creationId xmlns:a16="http://schemas.microsoft.com/office/drawing/2014/main" id="{9EFA6124-750C-40E7-ABFC-1C0947DCA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47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F40-470A-4E70-B35B-D73E96EC9BEF}"/>
              </a:ext>
            </a:extLst>
          </p:cNvPr>
          <p:cNvSpPr>
            <a:spLocks noGrp="1"/>
          </p:cNvSpPr>
          <p:nvPr>
            <p:ph type="title"/>
          </p:nvPr>
        </p:nvSpPr>
        <p:spPr/>
        <p:txBody>
          <a:bodyPr/>
          <a:lstStyle/>
          <a:p>
            <a:r>
              <a:rPr lang="en-GB" dirty="0">
                <a:ea typeface="+mj-lt"/>
                <a:cs typeface="+mj-lt"/>
              </a:rPr>
              <a:t>How can we support you?</a:t>
            </a:r>
          </a:p>
          <a:p>
            <a:endParaRPr lang="en-GB" dirty="0">
              <a:cs typeface="Arial"/>
            </a:endParaRPr>
          </a:p>
        </p:txBody>
      </p:sp>
      <p:sp>
        <p:nvSpPr>
          <p:cNvPr id="6" name="Content Placeholder 5">
            <a:extLst>
              <a:ext uri="{FF2B5EF4-FFF2-40B4-BE49-F238E27FC236}">
                <a16:creationId xmlns:a16="http://schemas.microsoft.com/office/drawing/2014/main" id="{8E26B152-00DF-4A62-AD2C-469C2D5E9F0A}"/>
              </a:ext>
            </a:extLst>
          </p:cNvPr>
          <p:cNvSpPr>
            <a:spLocks noGrp="1"/>
          </p:cNvSpPr>
          <p:nvPr>
            <p:ph idx="1"/>
          </p:nvPr>
        </p:nvSpPr>
        <p:spPr>
          <a:xfrm>
            <a:off x="838200" y="1796129"/>
            <a:ext cx="10497880" cy="3912538"/>
          </a:xfrm>
        </p:spPr>
        <p:txBody>
          <a:bodyPr vert="horz" lIns="91440" tIns="45720" rIns="91440" bIns="45720" rtlCol="0" anchor="t">
            <a:normAutofit/>
          </a:bodyPr>
          <a:lstStyle/>
          <a:p>
            <a:r>
              <a:rPr lang="en-GB" dirty="0"/>
              <a:t>Log in via </a:t>
            </a:r>
            <a:r>
              <a:rPr lang="en-GB" b="1" dirty="0"/>
              <a:t>slido.com</a:t>
            </a:r>
            <a:r>
              <a:rPr lang="en-GB" dirty="0"/>
              <a:t> with </a:t>
            </a:r>
            <a:r>
              <a:rPr lang="en-GB" b="1" dirty="0"/>
              <a:t>#4261340</a:t>
            </a:r>
            <a:endParaRPr lang="en-GB" dirty="0"/>
          </a:p>
          <a:p>
            <a:r>
              <a:rPr lang="en-GB" dirty="0"/>
              <a:t>By</a:t>
            </a:r>
            <a:r>
              <a:rPr lang="en-GB" b="1" dirty="0"/>
              <a:t> </a:t>
            </a:r>
            <a:r>
              <a:rPr lang="en-GB" dirty="0"/>
              <a:t>using this link </a:t>
            </a:r>
            <a:r>
              <a:rPr lang="en-GB" u="sng" dirty="0">
                <a:hlinkClick r:id="rId3"/>
              </a:rPr>
              <a:t>https://app.sli.do/event/19VAm5uNL1umWDx4fnNeh6</a:t>
            </a:r>
            <a:endParaRPr lang="en-GB" dirty="0"/>
          </a:p>
          <a:p>
            <a:r>
              <a:rPr lang="en-GB" dirty="0"/>
              <a:t>Or by scanning the below QR code on your smartphone</a:t>
            </a:r>
          </a:p>
          <a:p>
            <a:endParaRPr lang="en-GB" dirty="0">
              <a:cs typeface="Arial" panose="020B0604020202020204"/>
            </a:endParaRPr>
          </a:p>
          <a:p>
            <a:r>
              <a:rPr lang="en-GB" dirty="0">
                <a:ea typeface="+mn-lt"/>
                <a:cs typeface="+mn-lt"/>
              </a:rPr>
              <a:t>Please complete the question in the poll </a:t>
            </a:r>
            <a:endParaRPr lang="en-US" dirty="0">
              <a:ea typeface="+mn-lt"/>
              <a:cs typeface="+mn-lt"/>
            </a:endParaRPr>
          </a:p>
          <a:p>
            <a:r>
              <a:rPr lang="en-GB" dirty="0">
                <a:ea typeface="+mn-lt"/>
                <a:cs typeface="+mn-lt"/>
              </a:rPr>
              <a:t>Feel free to use the Q&amp;A section throughout the session.  </a:t>
            </a:r>
          </a:p>
          <a:p>
            <a:pPr lvl="1"/>
            <a:r>
              <a:rPr lang="en-GB" dirty="0">
                <a:ea typeface="+mn-lt"/>
                <a:cs typeface="+mn-lt"/>
              </a:rPr>
              <a:t>All responses will be anonymous.</a:t>
            </a:r>
            <a:endParaRPr lang="en-GB" dirty="0"/>
          </a:p>
          <a:p>
            <a:endParaRPr lang="en-GB" dirty="0">
              <a:cs typeface="Arial" panose="020B0604020202020204"/>
            </a:endParaRPr>
          </a:p>
        </p:txBody>
      </p:sp>
      <p:pic>
        <p:nvPicPr>
          <p:cNvPr id="1029" name="Picture 1" descr="image001">
            <a:extLst>
              <a:ext uri="{FF2B5EF4-FFF2-40B4-BE49-F238E27FC236}">
                <a16:creationId xmlns:a16="http://schemas.microsoft.com/office/drawing/2014/main" id="{35CD22F7-F4EE-4C78-8BF7-11F2B4F80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2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Questions</a:t>
            </a:r>
          </a:p>
        </p:txBody>
      </p:sp>
      <p:pic>
        <p:nvPicPr>
          <p:cNvPr id="3" name="Picture 1" descr="image001">
            <a:extLst>
              <a:ext uri="{FF2B5EF4-FFF2-40B4-BE49-F238E27FC236}">
                <a16:creationId xmlns:a16="http://schemas.microsoft.com/office/drawing/2014/main" id="{C82387A7-B846-45C5-876F-BC1F84357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0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5D37-DEB5-49C3-BA65-B4C0772DA52B}"/>
              </a:ext>
            </a:extLst>
          </p:cNvPr>
          <p:cNvSpPr>
            <a:spLocks noGrp="1"/>
          </p:cNvSpPr>
          <p:nvPr>
            <p:ph type="title"/>
          </p:nvPr>
        </p:nvSpPr>
        <p:spPr/>
        <p:txBody>
          <a:bodyPr/>
          <a:lstStyle/>
          <a:p>
            <a:r>
              <a:rPr lang="en-GB" dirty="0"/>
              <a:t>Agenda</a:t>
            </a:r>
          </a:p>
        </p:txBody>
      </p:sp>
      <p:sp>
        <p:nvSpPr>
          <p:cNvPr id="3" name="Rectangle 2">
            <a:extLst>
              <a:ext uri="{FF2B5EF4-FFF2-40B4-BE49-F238E27FC236}">
                <a16:creationId xmlns:a16="http://schemas.microsoft.com/office/drawing/2014/main" id="{23517E1D-504C-4F4F-A222-49B40490F9B2}"/>
              </a:ext>
            </a:extLst>
          </p:cNvPr>
          <p:cNvSpPr/>
          <p:nvPr/>
        </p:nvSpPr>
        <p:spPr>
          <a:xfrm>
            <a:off x="2309740" y="1280341"/>
            <a:ext cx="7678322"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57CFF"/>
                </a:solidFill>
              </a:rPr>
              <a:t>Introductions </a:t>
            </a:r>
          </a:p>
          <a:p>
            <a:pPr marL="342900" indent="-342900">
              <a:buFont typeface="Arial" panose="020B0604020202020204" pitchFamily="34" charset="0"/>
              <a:buChar char="•"/>
            </a:pPr>
            <a:r>
              <a:rPr lang="en-GB" sz="2400" dirty="0">
                <a:solidFill>
                  <a:srgbClr val="557CFF"/>
                </a:solidFill>
              </a:rPr>
              <a:t>Governance</a:t>
            </a:r>
          </a:p>
          <a:p>
            <a:pPr marL="342900" indent="-342900">
              <a:buFont typeface="Arial" panose="020B0604020202020204" pitchFamily="34" charset="0"/>
              <a:buChar char="•"/>
            </a:pPr>
            <a:r>
              <a:rPr lang="en-GB" sz="2400" dirty="0">
                <a:solidFill>
                  <a:srgbClr val="557CFF"/>
                </a:solidFill>
              </a:rPr>
              <a:t>DART interdependencies and internal engagement (R&amp;D department support and delegation; TLHCs, CT’s, pathology and blood).</a:t>
            </a:r>
          </a:p>
          <a:p>
            <a:pPr marL="342900" indent="-342900">
              <a:buFont typeface="Arial" panose="020B0604020202020204" pitchFamily="34" charset="0"/>
              <a:buChar char="•"/>
            </a:pPr>
            <a:r>
              <a:rPr lang="en-GB" sz="2400" dirty="0">
                <a:solidFill>
                  <a:srgbClr val="557CFF"/>
                </a:solidFill>
              </a:rPr>
              <a:t>Networking and technical support</a:t>
            </a:r>
          </a:p>
          <a:p>
            <a:pPr marL="800100" lvl="1" indent="-342900">
              <a:buFont typeface="Arial" panose="020B0604020202020204" pitchFamily="34" charset="0"/>
              <a:buChar char="•"/>
            </a:pPr>
            <a:r>
              <a:rPr lang="en-GB" sz="2400" dirty="0">
                <a:solidFill>
                  <a:srgbClr val="557CFF"/>
                </a:solidFill>
              </a:rPr>
              <a:t>Overview of pipeline (opening firewalls, PACS to PACS connection) </a:t>
            </a:r>
          </a:p>
          <a:p>
            <a:pPr marL="342900" indent="-342900">
              <a:buFont typeface="Arial" panose="020B0604020202020204" pitchFamily="34" charset="0"/>
              <a:buChar char="•"/>
            </a:pPr>
            <a:r>
              <a:rPr lang="en-GB" sz="2400" dirty="0">
                <a:solidFill>
                  <a:srgbClr val="557CFF"/>
                </a:solidFill>
              </a:rPr>
              <a:t>Open to discussion and any queries</a:t>
            </a:r>
          </a:p>
        </p:txBody>
      </p:sp>
    </p:spTree>
    <p:extLst>
      <p:ext uri="{BB962C8B-B14F-4D97-AF65-F5344CB8AC3E}">
        <p14:creationId xmlns:p14="http://schemas.microsoft.com/office/powerpoint/2010/main" val="40813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F40-470A-4E70-B35B-D73E96EC9BEF}"/>
              </a:ext>
            </a:extLst>
          </p:cNvPr>
          <p:cNvSpPr>
            <a:spLocks noGrp="1"/>
          </p:cNvSpPr>
          <p:nvPr>
            <p:ph type="title"/>
          </p:nvPr>
        </p:nvSpPr>
        <p:spPr/>
        <p:txBody>
          <a:bodyPr/>
          <a:lstStyle/>
          <a:p>
            <a:r>
              <a:rPr lang="en-GB" dirty="0" err="1"/>
              <a:t>Slido</a:t>
            </a:r>
            <a:endParaRPr lang="en-GB" dirty="0"/>
          </a:p>
        </p:txBody>
      </p:sp>
      <p:sp>
        <p:nvSpPr>
          <p:cNvPr id="6" name="Content Placeholder 5">
            <a:extLst>
              <a:ext uri="{FF2B5EF4-FFF2-40B4-BE49-F238E27FC236}">
                <a16:creationId xmlns:a16="http://schemas.microsoft.com/office/drawing/2014/main" id="{8E26B152-00DF-4A62-AD2C-469C2D5E9F0A}"/>
              </a:ext>
            </a:extLst>
          </p:cNvPr>
          <p:cNvSpPr>
            <a:spLocks noGrp="1"/>
          </p:cNvSpPr>
          <p:nvPr>
            <p:ph idx="1"/>
          </p:nvPr>
        </p:nvSpPr>
        <p:spPr>
          <a:xfrm>
            <a:off x="838200" y="1796129"/>
            <a:ext cx="10497880" cy="3912538"/>
          </a:xfrm>
        </p:spPr>
        <p:txBody>
          <a:bodyPr vert="horz" lIns="91440" tIns="45720" rIns="91440" bIns="45720" rtlCol="0" anchor="t">
            <a:normAutofit/>
          </a:bodyPr>
          <a:lstStyle/>
          <a:p>
            <a:r>
              <a:rPr lang="en-GB" dirty="0"/>
              <a:t>Log in via </a:t>
            </a:r>
            <a:r>
              <a:rPr lang="en-GB" b="1" dirty="0"/>
              <a:t>slido.com</a:t>
            </a:r>
            <a:r>
              <a:rPr lang="en-GB" dirty="0"/>
              <a:t> with </a:t>
            </a:r>
            <a:r>
              <a:rPr lang="en-GB" b="1" dirty="0"/>
              <a:t>#4261340</a:t>
            </a:r>
            <a:endParaRPr lang="en-GB" dirty="0"/>
          </a:p>
          <a:p>
            <a:r>
              <a:rPr lang="en-GB" dirty="0"/>
              <a:t>By</a:t>
            </a:r>
            <a:r>
              <a:rPr lang="en-GB" b="1" dirty="0"/>
              <a:t> </a:t>
            </a:r>
            <a:r>
              <a:rPr lang="en-GB" dirty="0"/>
              <a:t>using this link </a:t>
            </a:r>
            <a:r>
              <a:rPr lang="en-GB" u="sng" dirty="0">
                <a:hlinkClick r:id="rId2"/>
              </a:rPr>
              <a:t>https://app.sli.do/event/19VAm5uNL1umWDx4fnNeh6</a:t>
            </a:r>
            <a:endParaRPr lang="en-GB" dirty="0"/>
          </a:p>
          <a:p>
            <a:r>
              <a:rPr lang="en-GB" dirty="0"/>
              <a:t>Or by scanning the below QR code on your smartphone</a:t>
            </a:r>
          </a:p>
          <a:p>
            <a:endParaRPr lang="en-GB" dirty="0">
              <a:cs typeface="Arial" panose="020B0604020202020204"/>
            </a:endParaRPr>
          </a:p>
          <a:p>
            <a:r>
              <a:rPr lang="en-GB" dirty="0">
                <a:ea typeface="+mn-lt"/>
                <a:cs typeface="+mn-lt"/>
              </a:rPr>
              <a:t>Please complete the question in the poll </a:t>
            </a:r>
            <a:endParaRPr lang="en-US" dirty="0">
              <a:ea typeface="+mn-lt"/>
              <a:cs typeface="+mn-lt"/>
            </a:endParaRPr>
          </a:p>
          <a:p>
            <a:r>
              <a:rPr lang="en-GB" dirty="0">
                <a:ea typeface="+mn-lt"/>
                <a:cs typeface="+mn-lt"/>
              </a:rPr>
              <a:t>Feel free to use the Q&amp;A section throughout the session.  </a:t>
            </a:r>
          </a:p>
          <a:p>
            <a:pPr lvl="1"/>
            <a:r>
              <a:rPr lang="en-GB" dirty="0">
                <a:ea typeface="+mn-lt"/>
                <a:cs typeface="+mn-lt"/>
              </a:rPr>
              <a:t>All responses will be anonymous.</a:t>
            </a:r>
            <a:endParaRPr lang="en-GB" dirty="0"/>
          </a:p>
          <a:p>
            <a:endParaRPr lang="en-GB" dirty="0">
              <a:cs typeface="Arial" panose="020B0604020202020204"/>
            </a:endParaRPr>
          </a:p>
        </p:txBody>
      </p:sp>
      <p:pic>
        <p:nvPicPr>
          <p:cNvPr id="1029" name="Picture 1" descr="image001">
            <a:extLst>
              <a:ext uri="{FF2B5EF4-FFF2-40B4-BE49-F238E27FC236}">
                <a16:creationId xmlns:a16="http://schemas.microsoft.com/office/drawing/2014/main" id="{35CD22F7-F4EE-4C78-8BF7-11F2B4F80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43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83249" y="1049712"/>
            <a:ext cx="3736436" cy="2213970"/>
            <a:chOff x="3397609" y="1083807"/>
            <a:chExt cx="4545540" cy="2693393"/>
          </a:xfrm>
        </p:grpSpPr>
        <p:pic>
          <p:nvPicPr>
            <p:cNvPr id="6" name="Picture 5">
              <a:extLst>
                <a:ext uri="{FF2B5EF4-FFF2-40B4-BE49-F238E27FC236}">
                  <a16:creationId xmlns:a16="http://schemas.microsoft.com/office/drawing/2014/main" id="{A6212368-78AC-6B4B-A129-B62B5E4BB4AE}"/>
                </a:ext>
              </a:extLst>
            </p:cNvPr>
            <p:cNvPicPr>
              <a:picLocks noChangeAspect="1"/>
            </p:cNvPicPr>
            <p:nvPr/>
          </p:nvPicPr>
          <p:blipFill rotWithShape="1">
            <a:blip r:embed="rId3"/>
            <a:srcRect l="547" t="7067" r="-50" b="6960"/>
            <a:stretch/>
          </p:blipFill>
          <p:spPr>
            <a:xfrm>
              <a:off x="3397609" y="1083807"/>
              <a:ext cx="3646607" cy="2233409"/>
            </a:xfrm>
            <a:prstGeom prst="roundRect">
              <a:avLst>
                <a:gd name="adj" fmla="val 8594"/>
              </a:avLst>
            </a:prstGeom>
            <a:solidFill>
              <a:srgbClr val="FFFFFF">
                <a:shade val="85000"/>
              </a:srgbClr>
            </a:solidFill>
            <a:ln w="38100">
              <a:solidFill>
                <a:schemeClr val="bg1"/>
              </a:solidFill>
            </a:ln>
            <a:effectLst/>
          </p:spPr>
        </p:pic>
        <p:sp>
          <p:nvSpPr>
            <p:cNvPr id="8" name="Rectangle 7">
              <a:extLst>
                <a:ext uri="{FF2B5EF4-FFF2-40B4-BE49-F238E27FC236}">
                  <a16:creationId xmlns:a16="http://schemas.microsoft.com/office/drawing/2014/main" id="{E505E21E-1068-C14B-98DB-1DB77FA8A4ED}"/>
                </a:ext>
              </a:extLst>
            </p:cNvPr>
            <p:cNvSpPr/>
            <p:nvPr/>
          </p:nvSpPr>
          <p:spPr>
            <a:xfrm>
              <a:off x="4305825" y="1385627"/>
              <a:ext cx="367998" cy="5215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53912DC-A2FD-6344-88DC-61DCC94D3061}"/>
                </a:ext>
              </a:extLst>
            </p:cNvPr>
            <p:cNvPicPr>
              <a:picLocks noChangeAspect="1"/>
            </p:cNvPicPr>
            <p:nvPr/>
          </p:nvPicPr>
          <p:blipFill rotWithShape="1">
            <a:blip r:embed="rId4"/>
            <a:srcRect l="17363" t="11615" r="22919" b="18667"/>
            <a:stretch/>
          </p:blipFill>
          <p:spPr>
            <a:xfrm>
              <a:off x="6338063" y="1407938"/>
              <a:ext cx="1605086" cy="2369262"/>
            </a:xfrm>
            <a:prstGeom prst="rect">
              <a:avLst/>
            </a:prstGeom>
            <a:ln w="19050">
              <a:solidFill>
                <a:schemeClr val="accent2"/>
              </a:solidFill>
            </a:ln>
          </p:spPr>
        </p:pic>
        <p:cxnSp>
          <p:nvCxnSpPr>
            <p:cNvPr id="10" name="Straight Connector 9">
              <a:extLst>
                <a:ext uri="{FF2B5EF4-FFF2-40B4-BE49-F238E27FC236}">
                  <a16:creationId xmlns:a16="http://schemas.microsoft.com/office/drawing/2014/main" id="{E2ABE030-7841-8E42-9973-3C008776A3B3}"/>
                </a:ext>
              </a:extLst>
            </p:cNvPr>
            <p:cNvCxnSpPr>
              <a:cxnSpLocks/>
            </p:cNvCxnSpPr>
            <p:nvPr/>
          </p:nvCxnSpPr>
          <p:spPr>
            <a:xfrm>
              <a:off x="4721741" y="1944525"/>
              <a:ext cx="1608869" cy="177063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8A9D33F-94F7-2544-AE79-2932B5CE0A52}"/>
                </a:ext>
              </a:extLst>
            </p:cNvPr>
            <p:cNvCxnSpPr>
              <a:cxnSpLocks/>
            </p:cNvCxnSpPr>
            <p:nvPr/>
          </p:nvCxnSpPr>
          <p:spPr>
            <a:xfrm>
              <a:off x="4721741" y="1407938"/>
              <a:ext cx="1571483"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3FEA0B89-76C2-9243-AD91-925B777C5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1895"/>
          <a:stretch/>
        </p:blipFill>
        <p:spPr>
          <a:xfrm>
            <a:off x="914391" y="3571732"/>
            <a:ext cx="2855344" cy="3238404"/>
          </a:xfrm>
          <a:prstGeom prst="rect">
            <a:avLst/>
          </a:prstGeom>
        </p:spPr>
      </p:pic>
      <p:pic>
        <p:nvPicPr>
          <p:cNvPr id="18" name="Picture 17">
            <a:extLst>
              <a:ext uri="{FF2B5EF4-FFF2-40B4-BE49-F238E27FC236}">
                <a16:creationId xmlns:a16="http://schemas.microsoft.com/office/drawing/2014/main" id="{F05CB28F-CBA6-B441-8865-AA8328415AEE}"/>
              </a:ext>
            </a:extLst>
          </p:cNvPr>
          <p:cNvPicPr>
            <a:picLocks noChangeAspect="1"/>
          </p:cNvPicPr>
          <p:nvPr/>
        </p:nvPicPr>
        <p:blipFill>
          <a:blip r:embed="rId6"/>
          <a:stretch>
            <a:fillRect/>
          </a:stretch>
        </p:blipFill>
        <p:spPr>
          <a:xfrm>
            <a:off x="138023" y="1049712"/>
            <a:ext cx="3210948" cy="2146696"/>
          </a:xfrm>
          <a:prstGeom prst="rect">
            <a:avLst/>
          </a:prstGeom>
        </p:spPr>
      </p:pic>
      <p:pic>
        <p:nvPicPr>
          <p:cNvPr id="19" name="Picture 18">
            <a:extLst>
              <a:ext uri="{FF2B5EF4-FFF2-40B4-BE49-F238E27FC236}">
                <a16:creationId xmlns:a16="http://schemas.microsoft.com/office/drawing/2014/main" id="{2F1FDB31-18C2-4D47-AB6E-56F64141A083}"/>
              </a:ext>
            </a:extLst>
          </p:cNvPr>
          <p:cNvPicPr>
            <a:picLocks noChangeAspect="1"/>
          </p:cNvPicPr>
          <p:nvPr/>
        </p:nvPicPr>
        <p:blipFill>
          <a:blip r:embed="rId7"/>
          <a:stretch>
            <a:fillRect/>
          </a:stretch>
        </p:blipFill>
        <p:spPr>
          <a:xfrm>
            <a:off x="8893278" y="1113072"/>
            <a:ext cx="2999413" cy="2083336"/>
          </a:xfrm>
          <a:prstGeom prst="rect">
            <a:avLst/>
          </a:prstGeom>
        </p:spPr>
      </p:pic>
      <p:pic>
        <p:nvPicPr>
          <p:cNvPr id="20" name="Picture 19">
            <a:extLst>
              <a:ext uri="{FF2B5EF4-FFF2-40B4-BE49-F238E27FC236}">
                <a16:creationId xmlns:a16="http://schemas.microsoft.com/office/drawing/2014/main" id="{ED166F76-591D-4144-B570-6CEBAF22080B}"/>
              </a:ext>
            </a:extLst>
          </p:cNvPr>
          <p:cNvPicPr>
            <a:picLocks noChangeAspect="1"/>
          </p:cNvPicPr>
          <p:nvPr/>
        </p:nvPicPr>
        <p:blipFill>
          <a:blip r:embed="rId8"/>
          <a:stretch>
            <a:fillRect/>
          </a:stretch>
        </p:blipFill>
        <p:spPr>
          <a:xfrm rot="1160148">
            <a:off x="7736850" y="1263785"/>
            <a:ext cx="613359" cy="1538974"/>
          </a:xfrm>
          <a:prstGeom prst="rect">
            <a:avLst/>
          </a:prstGeom>
        </p:spPr>
      </p:pic>
      <p:sp>
        <p:nvSpPr>
          <p:cNvPr id="11" name="TextBox 10"/>
          <p:cNvSpPr txBox="1"/>
          <p:nvPr/>
        </p:nvSpPr>
        <p:spPr>
          <a:xfrm>
            <a:off x="-1" y="106925"/>
            <a:ext cx="11654287" cy="954107"/>
          </a:xfrm>
          <a:prstGeom prst="rect">
            <a:avLst/>
          </a:prstGeom>
          <a:noFill/>
        </p:spPr>
        <p:txBody>
          <a:bodyPr wrap="square" rtlCol="0">
            <a:spAutoFit/>
          </a:bodyPr>
          <a:lstStyle/>
          <a:p>
            <a:pPr algn="ctr"/>
            <a:r>
              <a:rPr lang="en-GB" sz="2800" dirty="0">
                <a:solidFill>
                  <a:srgbClr val="557CFF"/>
                </a:solidFill>
              </a:rPr>
              <a:t>DART will capture and analyse data from LCS for improved integrated diagnostics</a:t>
            </a:r>
          </a:p>
        </p:txBody>
      </p:sp>
      <p:pic>
        <p:nvPicPr>
          <p:cNvPr id="17" name="Picture 16">
            <a:extLst>
              <a:ext uri="{FF2B5EF4-FFF2-40B4-BE49-F238E27FC236}">
                <a16:creationId xmlns:a16="http://schemas.microsoft.com/office/drawing/2014/main" id="{3FEA0B89-76C2-9243-AD91-925B777C5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678"/>
          <a:stretch/>
        </p:blipFill>
        <p:spPr>
          <a:xfrm>
            <a:off x="3890839" y="3571732"/>
            <a:ext cx="7246019" cy="3238404"/>
          </a:xfrm>
          <a:prstGeom prst="rect">
            <a:avLst/>
          </a:prstGeom>
        </p:spPr>
      </p:pic>
    </p:spTree>
    <p:extLst>
      <p:ext uri="{BB962C8B-B14F-4D97-AF65-F5344CB8AC3E}">
        <p14:creationId xmlns:p14="http://schemas.microsoft.com/office/powerpoint/2010/main" val="331473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F41A-DFE3-4C14-B86F-E61869F512F2}"/>
              </a:ext>
            </a:extLst>
          </p:cNvPr>
          <p:cNvSpPr>
            <a:spLocks noGrp="1"/>
          </p:cNvSpPr>
          <p:nvPr>
            <p:ph type="title"/>
          </p:nvPr>
        </p:nvSpPr>
        <p:spPr/>
        <p:txBody>
          <a:bodyPr/>
          <a:lstStyle/>
          <a:p>
            <a:r>
              <a:rPr lang="en-GB" dirty="0"/>
              <a:t>Reference numbers</a:t>
            </a:r>
          </a:p>
        </p:txBody>
      </p:sp>
      <p:sp>
        <p:nvSpPr>
          <p:cNvPr id="3" name="Content Placeholder 2">
            <a:extLst>
              <a:ext uri="{FF2B5EF4-FFF2-40B4-BE49-F238E27FC236}">
                <a16:creationId xmlns:a16="http://schemas.microsoft.com/office/drawing/2014/main" id="{0AB78CA1-FC2F-45B5-842D-B20001BFA636}"/>
              </a:ext>
            </a:extLst>
          </p:cNvPr>
          <p:cNvSpPr>
            <a:spLocks noGrp="1"/>
          </p:cNvSpPr>
          <p:nvPr>
            <p:ph idx="1"/>
          </p:nvPr>
        </p:nvSpPr>
        <p:spPr/>
        <p:txBody>
          <a:bodyPr/>
          <a:lstStyle/>
          <a:p>
            <a:r>
              <a:rPr lang="en-GB" dirty="0"/>
              <a:t>Innovate UK 40255</a:t>
            </a:r>
          </a:p>
          <a:p>
            <a:r>
              <a:rPr lang="en-GB" dirty="0"/>
              <a:t>IRAS 301420</a:t>
            </a:r>
          </a:p>
          <a:p>
            <a:r>
              <a:rPr lang="en-GB" dirty="0"/>
              <a:t>CAG 22/CAG/0010</a:t>
            </a:r>
          </a:p>
          <a:p>
            <a:r>
              <a:rPr lang="en-GB" dirty="0"/>
              <a:t>REC 21/WM/0278</a:t>
            </a:r>
          </a:p>
          <a:p>
            <a:pPr marL="0" indent="0">
              <a:buNone/>
            </a:pPr>
            <a:endParaRPr lang="en-GB" dirty="0"/>
          </a:p>
        </p:txBody>
      </p:sp>
      <p:pic>
        <p:nvPicPr>
          <p:cNvPr id="4" name="Picture 3">
            <a:extLst>
              <a:ext uri="{FF2B5EF4-FFF2-40B4-BE49-F238E27FC236}">
                <a16:creationId xmlns:a16="http://schemas.microsoft.com/office/drawing/2014/main" id="{80B0F7A0-03E1-413A-9B23-08130932DF75}"/>
              </a:ext>
            </a:extLst>
          </p:cNvPr>
          <p:cNvPicPr>
            <a:picLocks noChangeAspect="1"/>
          </p:cNvPicPr>
          <p:nvPr/>
        </p:nvPicPr>
        <p:blipFill>
          <a:blip r:embed="rId3"/>
          <a:stretch>
            <a:fillRect/>
          </a:stretch>
        </p:blipFill>
        <p:spPr>
          <a:xfrm>
            <a:off x="7061983" y="292661"/>
            <a:ext cx="4853352" cy="6293221"/>
          </a:xfrm>
          <a:prstGeom prst="rect">
            <a:avLst/>
          </a:prstGeom>
          <a:ln>
            <a:solidFill>
              <a:srgbClr val="557CFF"/>
            </a:solidFill>
          </a:ln>
        </p:spPr>
      </p:pic>
    </p:spTree>
    <p:extLst>
      <p:ext uri="{BB962C8B-B14F-4D97-AF65-F5344CB8AC3E}">
        <p14:creationId xmlns:p14="http://schemas.microsoft.com/office/powerpoint/2010/main" val="387188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DART Local Site Processes</a:t>
            </a:r>
          </a:p>
        </p:txBody>
      </p:sp>
      <p:pic>
        <p:nvPicPr>
          <p:cNvPr id="4" name="Picture 1" descr="image001">
            <a:extLst>
              <a:ext uri="{FF2B5EF4-FFF2-40B4-BE49-F238E27FC236}">
                <a16:creationId xmlns:a16="http://schemas.microsoft.com/office/drawing/2014/main" id="{EE614615-95AF-455B-97E1-B427018DA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B08945D0-02E2-3B60-F5DF-73E57A6D2F59}"/>
              </a:ext>
            </a:extLst>
          </p:cNvPr>
          <p:cNvGraphicFramePr/>
          <p:nvPr>
            <p:extLst>
              <p:ext uri="{D42A27DB-BD31-4B8C-83A1-F6EECF244321}">
                <p14:modId xmlns:p14="http://schemas.microsoft.com/office/powerpoint/2010/main" val="1698269599"/>
              </p:ext>
            </p:extLst>
          </p:nvPr>
        </p:nvGraphicFramePr>
        <p:xfrm>
          <a:off x="0" y="-58189"/>
          <a:ext cx="12192000" cy="6138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034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DART responsibilities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p:txBody>
          <a:bodyPr>
            <a:normAutofit/>
          </a:bodyPr>
          <a:lstStyle/>
          <a:p>
            <a:r>
              <a:rPr lang="en-GB" dirty="0"/>
              <a:t>Site Initiation Visit (SIV) by Teams</a:t>
            </a:r>
          </a:p>
          <a:p>
            <a:r>
              <a:rPr lang="en-GB" dirty="0"/>
              <a:t>OID</a:t>
            </a:r>
          </a:p>
          <a:p>
            <a:pPr lvl="1"/>
            <a:r>
              <a:rPr lang="en-GB" dirty="0"/>
              <a:t>Includes finance</a:t>
            </a:r>
          </a:p>
          <a:p>
            <a:r>
              <a:rPr lang="en-GB" dirty="0"/>
              <a:t>Delegation log</a:t>
            </a:r>
          </a:p>
          <a:p>
            <a:r>
              <a:rPr lang="en-GB" dirty="0"/>
              <a:t>Local Info Pack / Files for ISF</a:t>
            </a:r>
          </a:p>
          <a:p>
            <a:r>
              <a:rPr lang="en-GB" dirty="0"/>
              <a:t>Poster and information sheets for display</a:t>
            </a:r>
          </a:p>
          <a:p>
            <a:r>
              <a:rPr lang="en-GB" dirty="0"/>
              <a:t>Data transfer guidance document</a:t>
            </a:r>
          </a:p>
          <a:p>
            <a:r>
              <a:rPr lang="en-GB" dirty="0"/>
              <a:t>Tech set up</a:t>
            </a:r>
          </a:p>
        </p:txBody>
      </p:sp>
      <p:pic>
        <p:nvPicPr>
          <p:cNvPr id="4" name="Picture 1" descr="image001">
            <a:extLst>
              <a:ext uri="{FF2B5EF4-FFF2-40B4-BE49-F238E27FC236}">
                <a16:creationId xmlns:a16="http://schemas.microsoft.com/office/drawing/2014/main" id="{EE614615-95AF-455B-97E1-B427018DA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79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B69-3402-4240-B631-7AA3F7FE231A}"/>
              </a:ext>
            </a:extLst>
          </p:cNvPr>
          <p:cNvSpPr>
            <a:spLocks noGrp="1"/>
          </p:cNvSpPr>
          <p:nvPr>
            <p:ph type="title"/>
          </p:nvPr>
        </p:nvSpPr>
        <p:spPr/>
        <p:txBody>
          <a:bodyPr/>
          <a:lstStyle/>
          <a:p>
            <a:r>
              <a:rPr lang="en-GB" dirty="0"/>
              <a:t>Site responsibilities</a:t>
            </a:r>
          </a:p>
        </p:txBody>
      </p:sp>
      <p:sp>
        <p:nvSpPr>
          <p:cNvPr id="3" name="Content Placeholder 2">
            <a:extLst>
              <a:ext uri="{FF2B5EF4-FFF2-40B4-BE49-F238E27FC236}">
                <a16:creationId xmlns:a16="http://schemas.microsoft.com/office/drawing/2014/main" id="{51B6EC73-49FD-4F83-A8FE-4CA682281C9F}"/>
              </a:ext>
            </a:extLst>
          </p:cNvPr>
          <p:cNvSpPr>
            <a:spLocks noGrp="1"/>
          </p:cNvSpPr>
          <p:nvPr>
            <p:ph idx="1"/>
          </p:nvPr>
        </p:nvSpPr>
        <p:spPr>
          <a:xfrm>
            <a:off x="838200" y="1776673"/>
            <a:ext cx="10515600" cy="4175059"/>
          </a:xfrm>
        </p:spPr>
        <p:txBody>
          <a:bodyPr>
            <a:normAutofit fontScale="92500" lnSpcReduction="10000"/>
          </a:bodyPr>
          <a:lstStyle/>
          <a:p>
            <a:r>
              <a:rPr lang="en-GB" dirty="0"/>
              <a:t>Send completed version to DART</a:t>
            </a:r>
          </a:p>
          <a:p>
            <a:pPr lvl="1"/>
            <a:r>
              <a:rPr lang="en-GB" dirty="0"/>
              <a:t>Delegation log</a:t>
            </a:r>
          </a:p>
          <a:p>
            <a:pPr lvl="1"/>
            <a:r>
              <a:rPr lang="en-GB" dirty="0"/>
              <a:t>Capacity and Capability</a:t>
            </a:r>
          </a:p>
          <a:p>
            <a:pPr lvl="1"/>
            <a:r>
              <a:rPr lang="en-GB" dirty="0"/>
              <a:t>OID</a:t>
            </a:r>
          </a:p>
          <a:p>
            <a:r>
              <a:rPr lang="en-GB" dirty="0"/>
              <a:t>Follow local practices</a:t>
            </a:r>
          </a:p>
          <a:p>
            <a:pPr lvl="1"/>
            <a:r>
              <a:rPr lang="en-GB" dirty="0"/>
              <a:t>DPIA</a:t>
            </a:r>
          </a:p>
          <a:p>
            <a:pPr lvl="1"/>
            <a:r>
              <a:rPr lang="en-GB" dirty="0"/>
              <a:t>ISF</a:t>
            </a:r>
          </a:p>
          <a:p>
            <a:r>
              <a:rPr lang="en-GB" dirty="0"/>
              <a:t>Display poster and information sheets</a:t>
            </a:r>
          </a:p>
          <a:p>
            <a:r>
              <a:rPr lang="en-GB" dirty="0"/>
              <a:t>Invoice DART</a:t>
            </a:r>
          </a:p>
          <a:p>
            <a:r>
              <a:rPr lang="en-GB" dirty="0"/>
              <a:t>Data transfer quarterly</a:t>
            </a:r>
          </a:p>
          <a:p>
            <a:pPr marL="0" indent="0">
              <a:buNone/>
            </a:pPr>
            <a:endParaRPr lang="en-GB" dirty="0"/>
          </a:p>
          <a:p>
            <a:endParaRPr lang="en-GB" dirty="0"/>
          </a:p>
        </p:txBody>
      </p:sp>
      <p:pic>
        <p:nvPicPr>
          <p:cNvPr id="4" name="Picture 1" descr="image001">
            <a:extLst>
              <a:ext uri="{FF2B5EF4-FFF2-40B4-BE49-F238E27FC236}">
                <a16:creationId xmlns:a16="http://schemas.microsoft.com/office/drawing/2014/main" id="{B0253B17-0DD2-4A62-B40B-34CAB745C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975" y="5097295"/>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22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0044-0A1D-4C21-BEC1-2A6C39D73003}"/>
              </a:ext>
            </a:extLst>
          </p:cNvPr>
          <p:cNvSpPr>
            <a:spLocks noGrp="1"/>
          </p:cNvSpPr>
          <p:nvPr>
            <p:ph type="title"/>
          </p:nvPr>
        </p:nvSpPr>
        <p:spPr/>
        <p:txBody>
          <a:bodyPr/>
          <a:lstStyle/>
          <a:p>
            <a:r>
              <a:rPr lang="en-GB" dirty="0"/>
              <a:t>Network set up</a:t>
            </a:r>
          </a:p>
        </p:txBody>
      </p:sp>
      <p:sp>
        <p:nvSpPr>
          <p:cNvPr id="3" name="Content Placeholder 2">
            <a:extLst>
              <a:ext uri="{FF2B5EF4-FFF2-40B4-BE49-F238E27FC236}">
                <a16:creationId xmlns:a16="http://schemas.microsoft.com/office/drawing/2014/main" id="{979493A3-04B4-449B-BAF6-D951CF11FC88}"/>
              </a:ext>
            </a:extLst>
          </p:cNvPr>
          <p:cNvSpPr>
            <a:spLocks noGrp="1"/>
          </p:cNvSpPr>
          <p:nvPr>
            <p:ph idx="1"/>
          </p:nvPr>
        </p:nvSpPr>
        <p:spPr/>
        <p:txBody>
          <a:bodyPr/>
          <a:lstStyle/>
          <a:p>
            <a:pPr marL="0" indent="0">
              <a:buNone/>
            </a:pPr>
            <a:r>
              <a:rPr lang="en-GB" dirty="0"/>
              <a:t>OUH network details are:</a:t>
            </a:r>
          </a:p>
          <a:p>
            <a:r>
              <a:rPr lang="en-GB" dirty="0"/>
              <a:t>IP: 10.134.128.213</a:t>
            </a:r>
          </a:p>
          <a:p>
            <a:r>
              <a:rPr lang="en-GB" dirty="0"/>
              <a:t>AET: HDART1</a:t>
            </a:r>
          </a:p>
          <a:p>
            <a:r>
              <a:rPr lang="en-GB" dirty="0"/>
              <a:t>Port: 10505</a:t>
            </a:r>
          </a:p>
          <a:p>
            <a:r>
              <a:rPr lang="en-GB" dirty="0"/>
              <a:t>HSCN Peer IP: 10.134.250.98</a:t>
            </a:r>
          </a:p>
          <a:p>
            <a:r>
              <a:rPr lang="en-GB" dirty="0"/>
              <a:t>Tunnel: IKEV2 and ideally </a:t>
            </a:r>
            <a:r>
              <a:rPr lang="en-GB"/>
              <a:t>AES 256</a:t>
            </a:r>
            <a:endParaRPr lang="en-GB" dirty="0"/>
          </a:p>
          <a:p>
            <a:endParaRPr lang="en-GB" dirty="0"/>
          </a:p>
        </p:txBody>
      </p:sp>
    </p:spTree>
    <p:extLst>
      <p:ext uri="{BB962C8B-B14F-4D97-AF65-F5344CB8AC3E}">
        <p14:creationId xmlns:p14="http://schemas.microsoft.com/office/powerpoint/2010/main" val="1016832877"/>
      </p:ext>
    </p:extLst>
  </p:cSld>
  <p:clrMapOvr>
    <a:masterClrMapping/>
  </p:clrMapOvr>
</p:sld>
</file>

<file path=ppt/theme/theme1.xml><?xml version="1.0" encoding="utf-8"?>
<a:theme xmlns:a="http://schemas.openxmlformats.org/drawingml/2006/main" name="1_Office Theme">
  <a:themeElements>
    <a:clrScheme name="NCIMI Colours">
      <a:dk1>
        <a:srgbClr val="000000"/>
      </a:dk1>
      <a:lt1>
        <a:srgbClr val="FFFFFF"/>
      </a:lt1>
      <a:dk2>
        <a:srgbClr val="48767F"/>
      </a:dk2>
      <a:lt2>
        <a:srgbClr val="E7E6E6"/>
      </a:lt2>
      <a:accent1>
        <a:srgbClr val="61A3B2"/>
      </a:accent1>
      <a:accent2>
        <a:srgbClr val="E9BC7E"/>
      </a:accent2>
      <a:accent3>
        <a:srgbClr val="7F80BD"/>
      </a:accent3>
      <a:accent4>
        <a:srgbClr val="BD7492"/>
      </a:accent4>
      <a:accent5>
        <a:srgbClr val="65A4B1"/>
      </a:accent5>
      <a:accent6>
        <a:srgbClr val="9D9D9D"/>
      </a:accent6>
      <a:hlink>
        <a:srgbClr val="65A4B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B7CCA1A905214DA119B88B10975224" ma:contentTypeVersion="14" ma:contentTypeDescription="Create a new document." ma:contentTypeScope="" ma:versionID="f6ddc4127355d247fb32cc9d4ed282e7">
  <xsd:schema xmlns:xsd="http://www.w3.org/2001/XMLSchema" xmlns:xs="http://www.w3.org/2001/XMLSchema" xmlns:p="http://schemas.microsoft.com/office/2006/metadata/properties" xmlns:ns3="47fbba72-5c1b-4126-86cf-312374021c6e" xmlns:ns4="9c38c1a7-03b2-4325-b441-3672bafece5b" targetNamespace="http://schemas.microsoft.com/office/2006/metadata/properties" ma:root="true" ma:fieldsID="69bfb88ffc9b12cfbbde25bcff0d42b4" ns3:_="" ns4:_="">
    <xsd:import namespace="47fbba72-5c1b-4126-86cf-312374021c6e"/>
    <xsd:import namespace="9c38c1a7-03b2-4325-b441-3672bafece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bba72-5c1b-4126-86cf-312374021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38c1a7-03b2-4325-b441-3672bafece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B3A7F1-BB5A-4BEC-BF77-BFF01EF71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bba72-5c1b-4126-86cf-312374021c6e"/>
    <ds:schemaRef ds:uri="9c38c1a7-03b2-4325-b441-3672bafec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254BD-8A76-47E1-AD6E-261CDE0A49A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7fbba72-5c1b-4126-86cf-312374021c6e"/>
    <ds:schemaRef ds:uri="http://purl.org/dc/elements/1.1/"/>
    <ds:schemaRef ds:uri="http://schemas.microsoft.com/office/infopath/2007/PartnerControls"/>
    <ds:schemaRef ds:uri="9c38c1a7-03b2-4325-b441-3672bafece5b"/>
    <ds:schemaRef ds:uri="http://www.w3.org/XML/1998/namespace"/>
  </ds:schemaRefs>
</ds:datastoreItem>
</file>

<file path=customXml/itemProps3.xml><?xml version="1.0" encoding="utf-8"?>
<ds:datastoreItem xmlns:ds="http://schemas.openxmlformats.org/officeDocument/2006/customXml" ds:itemID="{46DA53E2-645D-482D-96A3-6E0E1B571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2825</TotalTime>
  <Words>1082</Words>
  <Application>Microsoft Macintosh PowerPoint</Application>
  <PresentationFormat>Widescreen</PresentationFormat>
  <Paragraphs>131</Paragraphs>
  <Slides>17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1_Office Theme</vt:lpstr>
      <vt:lpstr>PowerPoint Presentation</vt:lpstr>
      <vt:lpstr>Agenda</vt:lpstr>
      <vt:lpstr>Slido</vt:lpstr>
      <vt:lpstr>PowerPoint Presentation</vt:lpstr>
      <vt:lpstr>Reference numbers</vt:lpstr>
      <vt:lpstr>DART Local Site Processes</vt:lpstr>
      <vt:lpstr>DART responsibilities</vt:lpstr>
      <vt:lpstr>Site responsibilities</vt:lpstr>
      <vt:lpstr>Network set up</vt:lpstr>
      <vt:lpstr>Images</vt:lpstr>
      <vt:lpstr>Radiology reports</vt:lpstr>
      <vt:lpstr>TLHC spreadsheets</vt:lpstr>
      <vt:lpstr>Pathology slides</vt:lpstr>
      <vt:lpstr>Pathology reports</vt:lpstr>
      <vt:lpstr>Data received so far</vt:lpstr>
      <vt:lpstr>How can we support you?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dc:title>
  <dc:creator>Anne Powell</dc:creator>
  <cp:lastModifiedBy>Fergus Gleeson</cp:lastModifiedBy>
  <cp:revision>213</cp:revision>
  <dcterms:created xsi:type="dcterms:W3CDTF">2020-09-21T08:54:59Z</dcterms:created>
  <dcterms:modified xsi:type="dcterms:W3CDTF">2022-12-06T16:08:14Z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0x0101009AB7CCA1A905214DA119B88B10975224</vt:lpwstr>
  </property>
</Properties>
</file>