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mp4" ContentType="video/mp4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1" r:id="rId4"/>
  </p:sldMasterIdLst>
  <p:notesMasterIdLst>
    <p:notesMasterId r:id="rId17"/>
  </p:notesMasterIdLst>
  <p:sldIdLst>
    <p:sldId id="256" r:id="rId5"/>
    <p:sldId id="257" r:id="rId6"/>
    <p:sldId id="264" r:id="rId7"/>
    <p:sldId id="258" r:id="rId8"/>
    <p:sldId id="770" r:id="rId9"/>
    <p:sldId id="269" r:id="rId10"/>
    <p:sldId id="268" r:id="rId11"/>
    <p:sldId id="263" r:id="rId12"/>
    <p:sldId id="265" r:id="rId13"/>
    <p:sldId id="262" r:id="rId14"/>
    <p:sldId id="261" r:id="rId15"/>
    <p:sldId id="260" r:id="rId1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86740" autoAdjust="0"/>
  </p:normalViewPr>
  <p:slideViewPr>
    <p:cSldViewPr snapToGrid="0">
      <p:cViewPr varScale="1">
        <p:scale>
          <a:sx n="59" d="100"/>
          <a:sy n="59" d="100"/>
        </p:scale>
        <p:origin x="109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nne Powell" userId="51f8acf9-0c8f-49ce-aa59-250ac6c40382" providerId="ADAL" clId="{4D5DDDE6-C5E6-4A50-B8FC-1853D7690E3B}"/>
    <pc:docChg chg="modSld">
      <pc:chgData name="Anne Powell" userId="51f8acf9-0c8f-49ce-aa59-250ac6c40382" providerId="ADAL" clId="{4D5DDDE6-C5E6-4A50-B8FC-1853D7690E3B}" dt="2023-02-08T12:41:39.804" v="13" actId="20577"/>
      <pc:docMkLst>
        <pc:docMk/>
      </pc:docMkLst>
      <pc:sldChg chg="modSp">
        <pc:chgData name="Anne Powell" userId="51f8acf9-0c8f-49ce-aa59-250ac6c40382" providerId="ADAL" clId="{4D5DDDE6-C5E6-4A50-B8FC-1853D7690E3B}" dt="2023-02-08T12:41:39.804" v="13" actId="20577"/>
        <pc:sldMkLst>
          <pc:docMk/>
          <pc:sldMk cId="2974813293" sldId="261"/>
        </pc:sldMkLst>
        <pc:graphicFrameChg chg="modGraphic">
          <ac:chgData name="Anne Powell" userId="51f8acf9-0c8f-49ce-aa59-250ac6c40382" providerId="ADAL" clId="{4D5DDDE6-C5E6-4A50-B8FC-1853D7690E3B}" dt="2023-02-08T12:41:39.804" v="13" actId="20577"/>
          <ac:graphicFrameMkLst>
            <pc:docMk/>
            <pc:sldMk cId="2974813293" sldId="261"/>
            <ac:graphicFrameMk id="4" creationId="{ED077A71-779C-43AF-B855-DF6C807BABE2}"/>
          </ac:graphicFrameMkLst>
        </pc:graphicFrame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61F3553-D162-45B8-885A-6265A53D55B1}" type="datetimeFigureOut">
              <a:rPr lang="en-GB" smtClean="0"/>
              <a:t>08/02/2023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B815EB4-4E62-41F4-B0C1-156FF52F030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028886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DART is a secure server within Oxford University Hospital NHSFT’s established data infrastructure to collect and transfer:</a:t>
            </a:r>
          </a:p>
          <a:p>
            <a:pPr lvl="0"/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clinical data</a:t>
            </a:r>
          </a:p>
          <a:p>
            <a:pPr lvl="0"/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CT scans (LDCT and PET-CT) and </a:t>
            </a:r>
          </a:p>
          <a:p>
            <a:pPr lvl="0"/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digitised images of stained tissue sections (digital pathology) </a:t>
            </a: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from participants of the lung cancer screening programme to University of Oxford, under CAG Section 251. Blood-derived data from consented patients is also being used.</a:t>
            </a: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 is the first time these diverse data types have been integrated using Artificial Intelligence algorithms to enable further and improved characterisation of disease than is possible by a radiologist alone. </a:t>
            </a:r>
          </a:p>
          <a:p>
            <a:r>
              <a:rPr lang="en-GB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DART aims to generate disruptive integrated diagnostic innovations that:</a:t>
            </a: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(1) more accurately diagnose lung cancer with enhanced prognostic information; </a:t>
            </a: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(2) reduce the occurrence of harmful invasive procedures in the diagnostic pathway; </a:t>
            </a: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(3) improve patient selection for lung cancer screening and reduce costs; </a:t>
            </a: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(4) improve assessment of risks from comorbidities; such as chronic obstructive pulmonary disease (COPD)</a:t>
            </a: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(5) improve patient outcomes</a:t>
            </a: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(6) generate and store a large amount of data that can be used for future research in a “data lake”. 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13240C-2EE3-4973-8C69-0EFC66934CDE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4986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Diagram: FAN model uses the structural data from images (green shade) to simulate the flow (red shadow) and assess lung ventilation (blue shadow)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Movie: This FAN model demonstrates the gas wash-in and -out simulation in 76 year old man with COPD.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52E10C-AA56-4846-8E1D-DB9247FFF55E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118277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815EB4-4E62-41F4-B0C1-156FF52F030D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140727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761999"/>
            <a:ext cx="9141619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70263" y="761999"/>
            <a:ext cx="2925318" cy="5334001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9848" y="1298448"/>
            <a:ext cx="7315200" cy="3255264"/>
          </a:xfrm>
        </p:spPr>
        <p:txBody>
          <a:bodyPr anchor="b">
            <a:normAutofit/>
          </a:bodyPr>
          <a:lstStyle>
            <a:lvl1pPr algn="l">
              <a:defRPr sz="5900" spc="-100" baseline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15" y="4670246"/>
            <a:ext cx="7315200" cy="914400"/>
          </a:xfrm>
        </p:spPr>
        <p:txBody>
          <a:bodyPr anchor="t">
            <a:normAutofit/>
          </a:bodyPr>
          <a:lstStyle>
            <a:lvl1pPr marL="0" indent="0" algn="l">
              <a:buNone/>
              <a:defRPr sz="2200" cap="none" spc="0" baseline="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C9B8EA-063B-4DC8-92EE-FC479967FFDE}" type="datetimeFigureOut">
              <a:rPr lang="en-GB" smtClean="0"/>
              <a:t>08/02/2023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D35572-9B30-4200-9778-9316288229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649202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C9B8EA-063B-4DC8-92EE-FC479967FFDE}" type="datetimeFigureOut">
              <a:rPr lang="en-GB" smtClean="0"/>
              <a:t>08/02/2023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D35572-9B30-4200-9778-9316288229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829486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81000" y="990600"/>
            <a:ext cx="2819400" cy="4953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867912" y="868680"/>
            <a:ext cx="7315200" cy="5120640"/>
          </a:xfrm>
        </p:spPr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C9B8EA-063B-4DC8-92EE-FC479967FFDE}" type="datetimeFigureOut">
              <a:rPr lang="en-GB" smtClean="0"/>
              <a:t>08/02/2023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D35572-9B30-4200-9778-9316288229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968745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C9B8EA-063B-4DC8-92EE-FC479967FFDE}" type="datetimeFigureOut">
              <a:rPr lang="en-GB" smtClean="0"/>
              <a:t>08/02/2023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D35572-9B30-4200-9778-9316288229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628984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67912" y="1298448"/>
            <a:ext cx="7315200" cy="3255264"/>
          </a:xfrm>
        </p:spPr>
        <p:txBody>
          <a:bodyPr anchor="b">
            <a:normAutofit/>
          </a:bodyPr>
          <a:lstStyle>
            <a:lvl1pPr>
              <a:defRPr sz="5900" b="0" spc="-1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86200" y="4672584"/>
            <a:ext cx="7315200" cy="914400"/>
          </a:xfrm>
        </p:spPr>
        <p:txBody>
          <a:bodyPr anchor="t">
            <a:normAutofit/>
          </a:bodyPr>
          <a:lstStyle>
            <a:lvl1pPr marL="0" indent="0">
              <a:buNone/>
              <a:defRPr sz="2200" cap="none" spc="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C9B8EA-063B-4DC8-92EE-FC479967FFDE}" type="datetimeFigureOut">
              <a:rPr lang="en-GB" smtClean="0"/>
              <a:t>08/02/2023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D35572-9B30-4200-9778-9316288229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834652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67912" y="868680"/>
            <a:ext cx="347472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818120" y="868680"/>
            <a:ext cx="347472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C9B8EA-063B-4DC8-92EE-FC479967FFDE}" type="datetimeFigureOut">
              <a:rPr lang="en-GB" smtClean="0"/>
              <a:t>08/02/2023</a:t>
            </a:fld>
            <a:endParaRPr lang="en-GB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D35572-9B30-4200-9778-9316288229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31208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7912" y="1023586"/>
            <a:ext cx="3474720" cy="80772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7912" y="1930936"/>
            <a:ext cx="347472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818463" y="1023586"/>
            <a:ext cx="3474720" cy="813171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818463" y="1930936"/>
            <a:ext cx="347472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C9B8EA-063B-4DC8-92EE-FC479967FFDE}" type="datetimeFigureOut">
              <a:rPr lang="en-GB" smtClean="0"/>
              <a:t>08/02/2023</a:t>
            </a:fld>
            <a:endParaRPr lang="en-GB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D35572-9B30-4200-9778-9316288229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985403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C9B8EA-063B-4DC8-92EE-FC479967FFDE}" type="datetimeFigureOut">
              <a:rPr lang="en-GB" smtClean="0"/>
              <a:t>08/02/2023</a:t>
            </a:fld>
            <a:endParaRPr lang="en-GB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D35572-9B30-4200-9778-9316288229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039815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C9B8EA-063B-4DC8-92EE-FC479967FFDE}" type="datetimeFigureOut">
              <a:rPr lang="en-GB" smtClean="0"/>
              <a:t>08/02/2023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D35572-9B30-4200-9778-9316288229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312263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>
            <a:normAutofit/>
          </a:bodyPr>
          <a:lstStyle>
            <a:lvl1pPr>
              <a:defRPr sz="3200" b="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67912" y="868680"/>
            <a:ext cx="731520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494176"/>
            <a:ext cx="2834640" cy="2321990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C9B8EA-063B-4DC8-92EE-FC479967FFDE}" type="datetimeFigureOut">
              <a:rPr lang="en-GB" smtClean="0"/>
              <a:t>08/02/2023</a:t>
            </a:fld>
            <a:endParaRPr lang="en-GB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D35572-9B30-4200-9778-9316288229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039784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570644" y="767419"/>
            <a:ext cx="8115230" cy="5330952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493008"/>
            <a:ext cx="2834640" cy="2322576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C9B8EA-063B-4DC8-92EE-FC479967FFDE}" type="datetimeFigureOut">
              <a:rPr lang="en-GB" smtClean="0"/>
              <a:t>08/02/2023</a:t>
            </a:fld>
            <a:endParaRPr lang="en-GB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3499101" y="6356350"/>
            <a:ext cx="5911517" cy="365125"/>
          </a:xfrm>
        </p:spPr>
        <p:txBody>
          <a:bodyPr/>
          <a:lstStyle/>
          <a:p>
            <a:endParaRPr lang="en-GB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D35572-9B30-4200-9778-9316288229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526637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758952"/>
            <a:ext cx="3443590" cy="53309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2919" y="1123837"/>
            <a:ext cx="2947482" cy="46011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8" name="Rectangle 37"/>
          <p:cNvSpPr/>
          <p:nvPr/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9268" y="864108"/>
            <a:ext cx="7315200" cy="51206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62465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9C9B8EA-063B-4DC8-92EE-FC479967FFDE}" type="datetimeFigureOut">
              <a:rPr lang="en-GB" smtClean="0"/>
              <a:t>08/02/2023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869268" y="6356350"/>
            <a:ext cx="59115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34135" y="6356350"/>
            <a:ext cx="15309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accent1"/>
                </a:solidFill>
              </a:defRPr>
            </a:lvl1pPr>
          </a:lstStyle>
          <a:p>
            <a:fld id="{DCD35572-9B30-4200-9778-9316288229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988671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98" r:id="rId7"/>
    <p:sldLayoutId id="2147483699" r:id="rId8"/>
    <p:sldLayoutId id="2147483700" r:id="rId9"/>
    <p:sldLayoutId id="2147483701" r:id="rId10"/>
    <p:sldLayoutId id="214748370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spc="-60" baseline="0">
          <a:solidFill>
            <a:srgbClr val="FFFFFF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/>
        </a:buClr>
        <a:buFont typeface="Wingdings 2" pitchFamily="18" charset="2"/>
        <a:buChar char="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tiff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tiff"/><Relationship Id="rId5" Type="http://schemas.openxmlformats.org/officeDocument/2006/relationships/image" Target="../media/image4.jpe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mailto:octo-scoot@oncology.ox.ac.uk" TargetMode="External"/><Relationship Id="rId2" Type="http://schemas.openxmlformats.org/officeDocument/2006/relationships/hyperlink" Target="mailto:anne.powell@oncology.ox.ac.uk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jpe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7.tiff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6.png"/><Relationship Id="rId5" Type="http://schemas.openxmlformats.org/officeDocument/2006/relationships/image" Target="../media/image15.jpg"/><Relationship Id="rId4" Type="http://schemas.openxmlformats.org/officeDocument/2006/relationships/notesSlide" Target="../notesSlides/notesSlide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4B532C-D3E6-4CF7-8F0C-7CA88C4415B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937256"/>
          </a:xfrm>
        </p:spPr>
        <p:txBody>
          <a:bodyPr anchor="t">
            <a:normAutofit/>
          </a:bodyPr>
          <a:lstStyle/>
          <a:p>
            <a:r>
              <a:rPr lang="en-GB" dirty="0"/>
              <a:t>DART and SCOOT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5B50C1C8-B987-4B86-ABAF-E8ADFCBF92F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2133599"/>
          </a:xfrm>
        </p:spPr>
        <p:txBody>
          <a:bodyPr>
            <a:normAutofit lnSpcReduction="10000"/>
          </a:bodyPr>
          <a:lstStyle/>
          <a:p>
            <a:r>
              <a:rPr lang="en-GB" dirty="0"/>
              <a:t>CI: Fergus Gleeson (DART), Richard Lee (SCOOT)</a:t>
            </a:r>
          </a:p>
          <a:p>
            <a:r>
              <a:rPr lang="en-GB" dirty="0"/>
              <a:t>Funder: Innovate UK</a:t>
            </a:r>
          </a:p>
          <a:p>
            <a:r>
              <a:rPr lang="en-GB" dirty="0"/>
              <a:t>Sponsor: University of Oxford</a:t>
            </a:r>
          </a:p>
          <a:p>
            <a:r>
              <a:rPr lang="en-GB" dirty="0"/>
              <a:t>DART: IRAS </a:t>
            </a: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301420</a:t>
            </a:r>
            <a:r>
              <a:rPr lang="en-GB" dirty="0"/>
              <a:t>, CAG </a:t>
            </a: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22/CAG/0010 </a:t>
            </a:r>
          </a:p>
          <a:p>
            <a:r>
              <a:rPr lang="en-GB" dirty="0"/>
              <a:t>SCOOT: IRAS </a:t>
            </a: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306757, REC 22/YH/0064, </a:t>
            </a:r>
            <a:r>
              <a:rPr lang="en-GB" dirty="0"/>
              <a:t>CPMS </a:t>
            </a: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52228</a:t>
            </a:r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91107CD-D540-48DE-8355-D926285E59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2776" y="837996"/>
            <a:ext cx="2599066" cy="122162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7FE69FC-B01D-41D8-AAD1-B643401A31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6788" y="2251048"/>
            <a:ext cx="1962424" cy="129558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E968105-EB51-49E8-B82A-BA8973F0D1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63104" y="4570514"/>
            <a:ext cx="766012" cy="60259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6DCA74B-1C25-4CDF-A2A1-DF3085D02B1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5339" y="4570514"/>
            <a:ext cx="602595" cy="60259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BFC0F35-75E2-491B-B26C-084885C82FA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977902" y="4575033"/>
            <a:ext cx="984268" cy="59807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224EC43-3976-4AFE-996F-B8804A4D38B7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74"/>
          <a:stretch/>
        </p:blipFill>
        <p:spPr>
          <a:xfrm>
            <a:off x="9462242" y="5237133"/>
            <a:ext cx="1114394" cy="51018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2ED2F4C-B46D-4C6D-A59D-89FCAA1EB9C7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b="14105"/>
          <a:stretch/>
        </p:blipFill>
        <p:spPr>
          <a:xfrm>
            <a:off x="10662637" y="5244170"/>
            <a:ext cx="958442" cy="51018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1A7A73C-4246-44F3-AC50-C06DB161670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4293" y="5764149"/>
            <a:ext cx="1368070" cy="334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630978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66648A-7EDB-4EA4-AF0C-2EE56EA26D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SCOOT requires the following…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A277B516-3CAC-44F4-98AD-61057439869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81685776"/>
              </p:ext>
            </p:extLst>
          </p:nvPr>
        </p:nvGraphicFramePr>
        <p:xfrm>
          <a:off x="3491883" y="1330820"/>
          <a:ext cx="8590626" cy="4394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44209">
                  <a:extLst>
                    <a:ext uri="{9D8B030D-6E8A-4147-A177-3AD203B41FA5}">
                      <a16:colId xmlns:a16="http://schemas.microsoft.com/office/drawing/2014/main" val="1851100994"/>
                    </a:ext>
                  </a:extLst>
                </a:gridCol>
                <a:gridCol w="3222595">
                  <a:extLst>
                    <a:ext uri="{9D8B030D-6E8A-4147-A177-3AD203B41FA5}">
                      <a16:colId xmlns:a16="http://schemas.microsoft.com/office/drawing/2014/main" val="1970641624"/>
                    </a:ext>
                  </a:extLst>
                </a:gridCol>
                <a:gridCol w="3423822">
                  <a:extLst>
                    <a:ext uri="{9D8B030D-6E8A-4147-A177-3AD203B41FA5}">
                      <a16:colId xmlns:a16="http://schemas.microsoft.com/office/drawing/2014/main" val="302885942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Research activity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Who will do this?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Help we offer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9255989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PIS given to patient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Research team during appointment/mailed in advance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83003434"/>
                  </a:ext>
                </a:extLst>
              </a:tr>
              <a:tr h="452186">
                <a:tc>
                  <a:txBody>
                    <a:bodyPr/>
                    <a:lstStyle/>
                    <a:p>
                      <a:r>
                        <a:rPr lang="en-GB" dirty="0"/>
                        <a:t>Consent obtained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Any appropriately trained staff member (does not have to be RN or Dr)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Wingdings" panose="05000000000000000000" pitchFamily="2" charset="2"/>
                        <a:buChar char="ü"/>
                      </a:pPr>
                      <a:r>
                        <a:rPr lang="en-GB" dirty="0"/>
                        <a:t>CPMS accruals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0447588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Blood sample collected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Research team/phlebotomist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Wingdings" panose="05000000000000000000" pitchFamily="2" charset="2"/>
                        <a:buChar char="ü"/>
                      </a:pPr>
                      <a:r>
                        <a:rPr lang="en-GB" dirty="0"/>
                        <a:t>Per patient payment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3935221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Blood sample processed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Research team/lab team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Wingdings" panose="05000000000000000000" pitchFamily="2" charset="2"/>
                        <a:buChar char="ü"/>
                      </a:pPr>
                      <a:r>
                        <a:rPr lang="en-GB" dirty="0"/>
                        <a:t>Per patient sample kit provided by SCOOT team</a:t>
                      </a:r>
                    </a:p>
                    <a:p>
                      <a:pPr marL="285750" indent="-285750">
                        <a:buFont typeface="Wingdings" panose="05000000000000000000" pitchFamily="2" charset="2"/>
                        <a:buChar char="ü"/>
                      </a:pPr>
                      <a:r>
                        <a:rPr lang="en-GB" dirty="0"/>
                        <a:t>Centrifuges available for loan during study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1235829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Frozen samples shipped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Research team/lab team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Wingdings" panose="05000000000000000000" pitchFamily="2" charset="2"/>
                        <a:buChar char="ü"/>
                      </a:pPr>
                      <a:r>
                        <a:rPr lang="en-GB" dirty="0"/>
                        <a:t>Paid for and organised by SCOOT team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12011416"/>
                  </a:ext>
                </a:extLst>
              </a:tr>
            </a:tbl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id="{2724B253-A199-4378-9B5A-EDBD2D64FB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653" y="1259366"/>
            <a:ext cx="1535240" cy="1013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335360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5E3732-8AC4-4128-B40D-98D6D1984A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Current status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07F90F-8031-4E85-B728-72E9FAECC6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Timelines:</a:t>
            </a:r>
          </a:p>
          <a:p>
            <a:pPr lvl="1"/>
            <a:r>
              <a:rPr lang="en-GB" dirty="0"/>
              <a:t>SCOOT is recruiting until end of December 2023</a:t>
            </a:r>
          </a:p>
          <a:p>
            <a:r>
              <a:rPr lang="en-GB" dirty="0"/>
              <a:t>The projects are currently running in:</a:t>
            </a:r>
          </a:p>
          <a:p>
            <a:pPr marL="0" indent="0">
              <a:buNone/>
            </a:pPr>
            <a:endParaRPr lang="en-GB" dirty="0"/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ED077A71-779C-43AF-B855-DF6C807BABE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13169383"/>
              </p:ext>
            </p:extLst>
          </p:nvPr>
        </p:nvGraphicFramePr>
        <p:xfrm>
          <a:off x="3576714" y="3837343"/>
          <a:ext cx="8128000" cy="268671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64000">
                  <a:extLst>
                    <a:ext uri="{9D8B030D-6E8A-4147-A177-3AD203B41FA5}">
                      <a16:colId xmlns:a16="http://schemas.microsoft.com/office/drawing/2014/main" val="2174141497"/>
                    </a:ext>
                  </a:extLst>
                </a:gridCol>
                <a:gridCol w="4064000">
                  <a:extLst>
                    <a:ext uri="{9D8B030D-6E8A-4147-A177-3AD203B41FA5}">
                      <a16:colId xmlns:a16="http://schemas.microsoft.com/office/drawing/2014/main" val="1846482367"/>
                    </a:ext>
                  </a:extLst>
                </a:gridCol>
              </a:tblGrid>
              <a:tr h="383816"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DART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SCOOT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38674561"/>
                  </a:ext>
                </a:extLst>
              </a:tr>
              <a:tr h="383816"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Gateshead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Kettering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5966701"/>
                  </a:ext>
                </a:extLst>
              </a:tr>
              <a:tr h="383816"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Kettering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Liverpool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61552393"/>
                  </a:ext>
                </a:extLst>
              </a:tr>
              <a:tr h="383816"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Liverpool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Newcastle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39441073"/>
                  </a:ext>
                </a:extLst>
              </a:tr>
              <a:tr h="383816"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Newcastle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84084310"/>
                  </a:ext>
                </a:extLst>
              </a:tr>
              <a:tr h="383816">
                <a:tc>
                  <a:txBody>
                    <a:bodyPr/>
                    <a:lstStyle/>
                    <a:p>
                      <a:pPr algn="ctr"/>
                      <a:r>
                        <a:rPr lang="en-GB"/>
                        <a:t>RM Partners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59656691"/>
                  </a:ext>
                </a:extLst>
              </a:tr>
              <a:tr h="383816">
                <a:tc>
                  <a:txBody>
                    <a:bodyPr/>
                    <a:lstStyle/>
                    <a:p>
                      <a:pPr algn="ctr"/>
                      <a:r>
                        <a:rPr lang="en-GB"/>
                        <a:t>Stoke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46506995"/>
                  </a:ext>
                </a:extLst>
              </a:tr>
            </a:tbl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id="{EE05C9FC-50B5-45DE-8F3F-0584835B0B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5741" y="160840"/>
            <a:ext cx="1832667" cy="86139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8C32DB7-6B49-4253-A550-CD89C13350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2842" y="160840"/>
            <a:ext cx="1535240" cy="1013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481329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40DCDD-89D0-4534-8A0B-B69426E801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Contact info</a:t>
            </a:r>
            <a:br>
              <a:rPr lang="en-GB" dirty="0"/>
            </a:br>
            <a:br>
              <a:rPr lang="en-GB" dirty="0"/>
            </a:br>
            <a:r>
              <a:rPr lang="en-GB" sz="2800" dirty="0"/>
              <a:t>Any questions, please get in touch!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0A48C1-2FC9-4E18-9480-AB492188F6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dirty="0"/>
              <a:t>DART study team:</a:t>
            </a:r>
          </a:p>
          <a:p>
            <a:pPr marL="457200" lvl="1" indent="0">
              <a:buNone/>
            </a:pPr>
            <a:r>
              <a:rPr lang="en-GB" dirty="0"/>
              <a:t>Project Manager: Anne Powell</a:t>
            </a:r>
          </a:p>
          <a:p>
            <a:pPr marL="457200" lvl="1" indent="0">
              <a:buNone/>
            </a:pPr>
            <a:r>
              <a:rPr lang="en-GB" dirty="0">
                <a:hlinkClick r:id="rId2"/>
              </a:rPr>
              <a:t>anne.powell@oncology.ox.ac.uk</a:t>
            </a:r>
            <a:r>
              <a:rPr lang="en-GB" dirty="0"/>
              <a:t> </a:t>
            </a:r>
          </a:p>
          <a:p>
            <a:endParaRPr lang="en-GB" dirty="0"/>
          </a:p>
          <a:p>
            <a:r>
              <a:rPr lang="en-GB" dirty="0"/>
              <a:t>SCOOT study team:</a:t>
            </a:r>
          </a:p>
          <a:p>
            <a:pPr marL="457200" lvl="1" indent="0">
              <a:buNone/>
            </a:pPr>
            <a:r>
              <a:rPr lang="en-GB" dirty="0"/>
              <a:t>Trial Manager: Rachel Austin</a:t>
            </a:r>
          </a:p>
          <a:p>
            <a:pPr marL="457200" lvl="1" indent="0">
              <a:buNone/>
            </a:pPr>
            <a:r>
              <a:rPr lang="en-GB" dirty="0">
                <a:hlinkClick r:id="rId3"/>
              </a:rPr>
              <a:t>octo-scoot@oncology.ox.ac.uk</a:t>
            </a:r>
            <a:r>
              <a:rPr lang="en-GB" dirty="0"/>
              <a:t>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F67D48B-49E9-4B6B-87DB-40EF6405555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9659" y="2152200"/>
            <a:ext cx="1832667" cy="86139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BA9C031-B131-4CF8-8E3C-F73426D7E53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8372" y="3597375"/>
            <a:ext cx="1535240" cy="1013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78155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00CD63-D96C-4AE1-A304-8B2574CF60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What are we trying to do?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BA9616-385D-4886-8AF9-3703450E0C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sz="2400" dirty="0"/>
              <a:t>Overall aim: Improve diagnosis of lung cancer</a:t>
            </a:r>
          </a:p>
          <a:p>
            <a:r>
              <a:rPr lang="en-GB" sz="2400" dirty="0"/>
              <a:t>Diagnose lung cancer at an earlier stage when it is more treatable</a:t>
            </a:r>
          </a:p>
          <a:p>
            <a:r>
              <a:rPr lang="en-GB" sz="2400" dirty="0"/>
              <a:t>Investigate whether blood biomarkers can help with this diagnosis</a:t>
            </a:r>
          </a:p>
          <a:p>
            <a:r>
              <a:rPr lang="en-GB" sz="2400" dirty="0"/>
              <a:t>Find out if we can even diagnose which type of cancer and what treatment might work best</a:t>
            </a:r>
          </a:p>
          <a:p>
            <a:r>
              <a:rPr lang="en-GB" sz="2400" dirty="0"/>
              <a:t>Also develop novel AI models to improve the care of all patients with Respiratory problems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5D9D6D8-978F-48D0-AEEA-88328CC4E7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5741" y="160840"/>
            <a:ext cx="1832667" cy="86139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9D0BB81-F3D6-4FF1-9B3A-896AE08736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2842" y="160840"/>
            <a:ext cx="1535240" cy="101355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00B08C3-4236-4AF1-A60B-52536BCD849F}"/>
              </a:ext>
            </a:extLst>
          </p:cNvPr>
          <p:cNvSpPr txBox="1"/>
          <p:nvPr/>
        </p:nvSpPr>
        <p:spPr>
          <a:xfrm>
            <a:off x="9052560" y="6339840"/>
            <a:ext cx="294928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latin typeface="Calibri" panose="020F0502020204030204" pitchFamily="34" charset="0"/>
                <a:cs typeface="Calibri" panose="020F0502020204030204" pitchFamily="34" charset="0"/>
              </a:rPr>
              <a:t>DART&amp;SCOOT_Intro_V1.0_31Jan2023</a:t>
            </a:r>
          </a:p>
        </p:txBody>
      </p:sp>
    </p:spTree>
    <p:extLst>
      <p:ext uri="{BB962C8B-B14F-4D97-AF65-F5344CB8AC3E}">
        <p14:creationId xmlns:p14="http://schemas.microsoft.com/office/powerpoint/2010/main" val="22142345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00CD63-D96C-4AE1-A304-8B2574CF60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How are we trying to do this?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BA9616-385D-4886-8AF9-3703450E0C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sz="2200" dirty="0"/>
              <a:t>Developing quick, easy to use AI algorithms to diagnose lung cancer based on scan imaging, with and without blood biomarkers</a:t>
            </a:r>
          </a:p>
          <a:p>
            <a:pPr lvl="1"/>
            <a:endParaRPr lang="en-GB" sz="2200" dirty="0"/>
          </a:p>
          <a:p>
            <a:r>
              <a:rPr lang="en-GB" sz="2200" dirty="0"/>
              <a:t>We hope these will be quicker and more accurate than human assessment of scan imaging</a:t>
            </a:r>
          </a:p>
          <a:p>
            <a:pPr marL="457200" lvl="1" indent="0">
              <a:buNone/>
            </a:pPr>
            <a:endParaRPr lang="en-GB" sz="2200" dirty="0"/>
          </a:p>
          <a:p>
            <a:r>
              <a:rPr lang="en-GB" sz="2200" dirty="0"/>
              <a:t>Overall we hope this will reduce (and hopefully eliminate) the need for lung biopsies and other harmful invasive diagnostic procedures </a:t>
            </a:r>
          </a:p>
          <a:p>
            <a:endParaRPr lang="en-GB" sz="2200" dirty="0"/>
          </a:p>
          <a:p>
            <a:r>
              <a:rPr lang="en-GB" sz="2200" dirty="0"/>
              <a:t>And use all the information for the development of novel AI models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A85E31C-372E-4F10-942A-C0A0A763EC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8579" y="262440"/>
            <a:ext cx="1832667" cy="86139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43B7FB8-4981-4B28-8B15-76419FE68B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4159" y="186359"/>
            <a:ext cx="1535240" cy="101355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B4A0CA2-F822-4EC6-B6D5-B61BC00DD409}"/>
              </a:ext>
            </a:extLst>
          </p:cNvPr>
          <p:cNvSpPr txBox="1"/>
          <p:nvPr/>
        </p:nvSpPr>
        <p:spPr>
          <a:xfrm>
            <a:off x="9052560" y="6339840"/>
            <a:ext cx="294928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latin typeface="Calibri" panose="020F0502020204030204" pitchFamily="34" charset="0"/>
                <a:cs typeface="Calibri" panose="020F0502020204030204" pitchFamily="34" charset="0"/>
              </a:rPr>
              <a:t>DART&amp;SCOOT_Intro_V1.0_31Jan2023</a:t>
            </a:r>
          </a:p>
        </p:txBody>
      </p:sp>
    </p:spTree>
    <p:extLst>
      <p:ext uri="{BB962C8B-B14F-4D97-AF65-F5344CB8AC3E}">
        <p14:creationId xmlns:p14="http://schemas.microsoft.com/office/powerpoint/2010/main" val="42303221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3483249" y="1049712"/>
            <a:ext cx="3736436" cy="2213970"/>
            <a:chOff x="3397609" y="1083807"/>
            <a:chExt cx="4545540" cy="2693393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A6212368-78AC-6B4B-A129-B62B5E4BB4A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547" t="7067" r="-50" b="6960"/>
            <a:stretch/>
          </p:blipFill>
          <p:spPr>
            <a:xfrm>
              <a:off x="3397609" y="1083807"/>
              <a:ext cx="3646607" cy="2233409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 w="38100">
              <a:solidFill>
                <a:schemeClr val="bg1"/>
              </a:solidFill>
            </a:ln>
            <a:effectLst/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E505E21E-1068-C14B-98DB-1DB77FA8A4ED}"/>
                </a:ext>
              </a:extLst>
            </p:cNvPr>
            <p:cNvSpPr/>
            <p:nvPr/>
          </p:nvSpPr>
          <p:spPr>
            <a:xfrm>
              <a:off x="4305825" y="1385627"/>
              <a:ext cx="367998" cy="521588"/>
            </a:xfrm>
            <a:prstGeom prst="rect">
              <a:avLst/>
            </a:prstGeom>
            <a:noFill/>
            <a:ln w="2857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31" tIns="45716" rIns="91431" bIns="45716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953912DC-A2FD-6344-88DC-61DCC94D306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7363" t="11615" r="22919" b="18667"/>
            <a:stretch/>
          </p:blipFill>
          <p:spPr>
            <a:xfrm>
              <a:off x="6338063" y="1407938"/>
              <a:ext cx="1605086" cy="2369262"/>
            </a:xfrm>
            <a:prstGeom prst="rect">
              <a:avLst/>
            </a:prstGeom>
            <a:ln w="19050">
              <a:solidFill>
                <a:schemeClr val="accent2"/>
              </a:solidFill>
            </a:ln>
          </p:spPr>
        </p:pic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E2ABE030-7841-8E42-9973-3C008776A3B3}"/>
                </a:ext>
              </a:extLst>
            </p:cNvPr>
            <p:cNvCxnSpPr>
              <a:cxnSpLocks/>
            </p:cNvCxnSpPr>
            <p:nvPr/>
          </p:nvCxnSpPr>
          <p:spPr>
            <a:xfrm>
              <a:off x="4721741" y="1944525"/>
              <a:ext cx="1608869" cy="1770630"/>
            </a:xfrm>
            <a:prstGeom prst="line">
              <a:avLst/>
            </a:prstGeom>
            <a:ln w="28575">
              <a:solidFill>
                <a:schemeClr val="accent2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18A9D33F-94F7-2544-AE79-2932B5CE0A52}"/>
                </a:ext>
              </a:extLst>
            </p:cNvPr>
            <p:cNvCxnSpPr>
              <a:cxnSpLocks/>
            </p:cNvCxnSpPr>
            <p:nvPr/>
          </p:nvCxnSpPr>
          <p:spPr>
            <a:xfrm>
              <a:off x="4721741" y="1407938"/>
              <a:ext cx="1571483" cy="0"/>
            </a:xfrm>
            <a:prstGeom prst="line">
              <a:avLst/>
            </a:prstGeom>
            <a:ln w="28575">
              <a:solidFill>
                <a:schemeClr val="accent2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3FEA0B89-76C2-9243-AD91-925B777C5CA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895"/>
          <a:stretch/>
        </p:blipFill>
        <p:spPr>
          <a:xfrm>
            <a:off x="914391" y="3571732"/>
            <a:ext cx="2855344" cy="323840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F05CB28F-CBA6-B441-8865-AA8328415AE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8023" y="1049712"/>
            <a:ext cx="3210948" cy="214669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F1FDB31-18C2-4D47-AB6E-56F64141A08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893278" y="1113072"/>
            <a:ext cx="2999413" cy="208333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ED166F76-591D-4144-B570-6CEBAF22080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160148">
            <a:off x="7736850" y="1263785"/>
            <a:ext cx="613359" cy="1538974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-1" y="106925"/>
            <a:ext cx="1165428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DART will capture &amp; analyse data from LCS for improved integrated diagnostics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3FEA0B89-76C2-9243-AD91-925B777C5CA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78"/>
          <a:stretch/>
        </p:blipFill>
        <p:spPr>
          <a:xfrm>
            <a:off x="3890839" y="3571732"/>
            <a:ext cx="7246019" cy="3238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47325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40FD02-01A2-4A63-9C6B-7E1EDC5EA8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B1FA4-2E0E-4593-982E-54ECEC6137EF}" type="slidenum">
              <a:rPr lang="en-GB" smtClean="0"/>
              <a:t>5</a:t>
            </a:fld>
            <a:endParaRPr lang="en-GB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3ACD34F5-7EDE-434B-A10B-1E31CC4C19C1}"/>
              </a:ext>
            </a:extLst>
          </p:cNvPr>
          <p:cNvSpPr txBox="1">
            <a:spLocks/>
          </p:cNvSpPr>
          <p:nvPr/>
        </p:nvSpPr>
        <p:spPr>
          <a:xfrm>
            <a:off x="0" y="1"/>
            <a:ext cx="12192000" cy="829558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600" dirty="0">
                <a:solidFill>
                  <a:srgbClr val="004388"/>
                </a:solidFill>
              </a:rPr>
              <a:t>Development of AI COPD model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5A53243-3ED3-4259-9598-14CA62B1C035}"/>
              </a:ext>
            </a:extLst>
          </p:cNvPr>
          <p:cNvSpPr/>
          <p:nvPr/>
        </p:nvSpPr>
        <p:spPr>
          <a:xfrm>
            <a:off x="462455" y="4663420"/>
            <a:ext cx="11267089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000" dirty="0"/>
              <a:t>Lobe surface, large airway geometries were segmented from CT images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000" dirty="0"/>
              <a:t>Small airways were generated with a branch growing algorithm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000" dirty="0"/>
              <a:t>Pulmonary tissue density from CT and lung function data were applied to the boundary conditions of the model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655"/>
          <a:stretch/>
        </p:blipFill>
        <p:spPr>
          <a:xfrm>
            <a:off x="649138" y="1056789"/>
            <a:ext cx="5760860" cy="1893445"/>
          </a:xfrm>
          <a:prstGeom prst="rect">
            <a:avLst/>
          </a:prstGeom>
        </p:spPr>
      </p:pic>
      <p:pic>
        <p:nvPicPr>
          <p:cNvPr id="17" name="Dynamic-Xe-Orbit-Animation4">
            <a:hlinkClick r:id="" action="ppaction://media"/>
            <a:extLst>
              <a:ext uri="{FF2B5EF4-FFF2-40B4-BE49-F238E27FC236}">
                <a16:creationId xmlns:a16="http://schemas.microsoft.com/office/drawing/2014/main" id="{97BF6186-2558-4D24-88A8-CBBC7708BD1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r="9341" b="5423"/>
          <a:stretch/>
        </p:blipFill>
        <p:spPr>
          <a:xfrm>
            <a:off x="6781801" y="968670"/>
            <a:ext cx="4183116" cy="354372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72528F0-C86F-9546-A2C0-1719D2CC3BC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676"/>
          <a:stretch/>
        </p:blipFill>
        <p:spPr>
          <a:xfrm>
            <a:off x="649138" y="3554083"/>
            <a:ext cx="5760860" cy="98685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1EE8675-0AD1-9244-9DFB-2971D973492B}"/>
              </a:ext>
            </a:extLst>
          </p:cNvPr>
          <p:cNvSpPr txBox="1"/>
          <p:nvPr/>
        </p:nvSpPr>
        <p:spPr>
          <a:xfrm>
            <a:off x="793630" y="3107223"/>
            <a:ext cx="1577035" cy="30777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/>
              <a:t>Lung Function data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59FBA4A0-0598-0C48-9197-3873E06103E2}"/>
              </a:ext>
            </a:extLst>
          </p:cNvPr>
          <p:cNvCxnSpPr>
            <a:cxnSpLocks/>
          </p:cNvCxnSpPr>
          <p:nvPr/>
        </p:nvCxnSpPr>
        <p:spPr>
          <a:xfrm flipV="1">
            <a:off x="5486400" y="2932982"/>
            <a:ext cx="0" cy="345382"/>
          </a:xfrm>
          <a:prstGeom prst="line">
            <a:avLst/>
          </a:prstGeom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AEBECDAA-651F-BC45-81BD-3BCBC6EA8605}"/>
              </a:ext>
            </a:extLst>
          </p:cNvPr>
          <p:cNvCxnSpPr>
            <a:cxnSpLocks/>
          </p:cNvCxnSpPr>
          <p:nvPr/>
        </p:nvCxnSpPr>
        <p:spPr>
          <a:xfrm>
            <a:off x="5848709" y="2863970"/>
            <a:ext cx="0" cy="758065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D333B919-EB8D-3A4D-AEFA-F148216DEC1D}"/>
              </a:ext>
            </a:extLst>
          </p:cNvPr>
          <p:cNvCxnSpPr>
            <a:cxnSpLocks/>
          </p:cNvCxnSpPr>
          <p:nvPr/>
        </p:nvCxnSpPr>
        <p:spPr>
          <a:xfrm flipV="1">
            <a:off x="2370665" y="3261111"/>
            <a:ext cx="3115735" cy="17253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>
            <a:extLst>
              <a:ext uri="{FF2B5EF4-FFF2-40B4-BE49-F238E27FC236}">
                <a16:creationId xmlns:a16="http://schemas.microsoft.com/office/drawing/2014/main" id="{9A9B5198-DC21-4F47-B540-E45300EFE5F2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7" t="25112" r="26064" b="6433"/>
          <a:stretch/>
        </p:blipFill>
        <p:spPr>
          <a:xfrm>
            <a:off x="11489268" y="76559"/>
            <a:ext cx="567266" cy="637253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5B8E30D6-CD48-234E-BA6D-16010A38A6C9}"/>
              </a:ext>
            </a:extLst>
          </p:cNvPr>
          <p:cNvCxnSpPr/>
          <p:nvPr/>
        </p:nvCxnSpPr>
        <p:spPr>
          <a:xfrm flipV="1">
            <a:off x="0" y="830321"/>
            <a:ext cx="12192000" cy="0"/>
          </a:xfrm>
          <a:prstGeom prst="line">
            <a:avLst/>
          </a:prstGeom>
          <a:ln w="57150">
            <a:solidFill>
              <a:srgbClr val="00438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495964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000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7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F0A20C-4CB5-4F72-891D-8DD9188C34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918" y="1123837"/>
            <a:ext cx="3089721" cy="4601183"/>
          </a:xfrm>
        </p:spPr>
        <p:txBody>
          <a:bodyPr/>
          <a:lstStyle/>
          <a:p>
            <a:r>
              <a:rPr lang="en-GB" dirty="0"/>
              <a:t>Which patients can be included in DART?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E9EA96-E11A-4CED-8C54-5EB5154AD9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sz="2400" dirty="0"/>
              <a:t>All those attending a Targeted Lung Health Check</a:t>
            </a:r>
          </a:p>
          <a:p>
            <a:pPr marL="0" indent="0">
              <a:buNone/>
            </a:pPr>
            <a:endParaRPr lang="en-GB" sz="2400" dirty="0"/>
          </a:p>
          <a:p>
            <a:r>
              <a:rPr lang="en-GB" sz="2400" dirty="0"/>
              <a:t>NHSE opt out will be applied by DART (checks run daily)</a:t>
            </a:r>
          </a:p>
          <a:p>
            <a:pPr marL="0" indent="0">
              <a:buNone/>
            </a:pPr>
            <a:endParaRPr lang="en-GB" sz="2400" dirty="0"/>
          </a:p>
          <a:p>
            <a:r>
              <a:rPr lang="en-GB" sz="2400" dirty="0"/>
              <a:t>CAG support for transfer of identifiable data to secure OUH NHSFT server and email address (22/CAG/0010)</a:t>
            </a:r>
          </a:p>
          <a:p>
            <a:pPr marL="0" indent="0">
              <a:buNone/>
            </a:pPr>
            <a:endParaRPr lang="en-GB" sz="2400" dirty="0"/>
          </a:p>
          <a:p>
            <a:r>
              <a:rPr lang="en-GB" sz="2400" dirty="0"/>
              <a:t>Data is de-identified before use in research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87C1A93-9427-4156-A5E9-DB16D5F06D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693" y="1461320"/>
            <a:ext cx="1832667" cy="861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36288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66648A-7EDB-4EA4-AF0C-2EE56EA26D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DART data transfer requires the following…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A277B516-3CAC-44F4-98AD-61057439869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51086417"/>
              </p:ext>
            </p:extLst>
          </p:nvPr>
        </p:nvGraphicFramePr>
        <p:xfrm>
          <a:off x="3461403" y="450088"/>
          <a:ext cx="8590626" cy="5948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75237">
                  <a:extLst>
                    <a:ext uri="{9D8B030D-6E8A-4147-A177-3AD203B41FA5}">
                      <a16:colId xmlns:a16="http://schemas.microsoft.com/office/drawing/2014/main" val="1851100994"/>
                    </a:ext>
                  </a:extLst>
                </a:gridCol>
                <a:gridCol w="2491567">
                  <a:extLst>
                    <a:ext uri="{9D8B030D-6E8A-4147-A177-3AD203B41FA5}">
                      <a16:colId xmlns:a16="http://schemas.microsoft.com/office/drawing/2014/main" val="1970641624"/>
                    </a:ext>
                  </a:extLst>
                </a:gridCol>
                <a:gridCol w="3423822">
                  <a:extLst>
                    <a:ext uri="{9D8B030D-6E8A-4147-A177-3AD203B41FA5}">
                      <a16:colId xmlns:a16="http://schemas.microsoft.com/office/drawing/2014/main" val="302885942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Research activity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Who will do this?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Help we offer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9255989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Network set up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PACS/networking team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Wingdings" panose="05000000000000000000" pitchFamily="2" charset="2"/>
                        <a:buChar char="ü"/>
                      </a:pPr>
                      <a:r>
                        <a:rPr lang="en-GB" dirty="0"/>
                        <a:t>Guidance document</a:t>
                      </a:r>
                    </a:p>
                    <a:p>
                      <a:pPr marL="285750" indent="-285750">
                        <a:buFont typeface="Wingdings" panose="05000000000000000000" pitchFamily="2" charset="2"/>
                        <a:buChar char="ü"/>
                      </a:pPr>
                      <a:r>
                        <a:rPr lang="en-GB" dirty="0"/>
                        <a:t>60 minute meeting to set up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4735763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Display poster and information sheets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TLHC manager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Wingdings" panose="05000000000000000000" pitchFamily="2" charset="2"/>
                        <a:buChar char="ü"/>
                      </a:pPr>
                      <a:r>
                        <a:rPr lang="en-GB" dirty="0"/>
                        <a:t>CAG approved patient information sheets for display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64722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Copies of TLHC spreadsheets emailed to ouh.tr-dart@NHS.NET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TLHC manager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Wingdings" panose="05000000000000000000" pitchFamily="2" charset="2"/>
                        <a:buChar char="ü"/>
                      </a:pPr>
                      <a:r>
                        <a:rPr lang="en-GB" dirty="0"/>
                        <a:t>Secure NHS email address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1235829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CT scans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PACS manager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Wingdings" panose="05000000000000000000" pitchFamily="2" charset="2"/>
                        <a:buChar char="ü"/>
                      </a:pPr>
                      <a:r>
                        <a:rPr lang="en-GB" dirty="0"/>
                        <a:t>VPN set up so process is totally automated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1636598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Radiology reports (for CT patients)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PACS manager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Wingdings" panose="05000000000000000000" pitchFamily="2" charset="2"/>
                        <a:buChar char="ü"/>
                      </a:pPr>
                      <a:r>
                        <a:rPr lang="en-GB" dirty="0"/>
                        <a:t>VPN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234457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/>
                        <a:t>Representative H&amp;E and Elastin slides posted to Oxford THL </a:t>
                      </a:r>
                    </a:p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Path Lab manager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Wingdings" panose="05000000000000000000" pitchFamily="2" charset="2"/>
                        <a:buChar char="ü"/>
                      </a:pPr>
                      <a:r>
                        <a:rPr lang="en-GB" dirty="0"/>
                        <a:t>Manual</a:t>
                      </a:r>
                    </a:p>
                    <a:p>
                      <a:pPr marL="285750" indent="-285750">
                        <a:buFont typeface="Wingdings" panose="05000000000000000000" pitchFamily="2" charset="2"/>
                        <a:buChar char="ü"/>
                      </a:pPr>
                      <a:r>
                        <a:rPr lang="en-GB" dirty="0"/>
                        <a:t>DART can provided list of NHS numbers if necessary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5184847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Pathology reports emailed to ouh.tr-dart@nhs.net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Path Lab manager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Wingdings" panose="05000000000000000000" pitchFamily="2" charset="2"/>
                        <a:buChar char="ü"/>
                      </a:pP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50643257"/>
                  </a:ext>
                </a:extLst>
              </a:tr>
            </a:tbl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id="{2050420B-117F-47EE-839C-BFAB8BCA07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573" y="1258120"/>
            <a:ext cx="1832667" cy="861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20172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F0A20C-4CB5-4F72-891D-8DD9188C34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Who is eligible to participate in SCOOT?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E9EA96-E11A-4CED-8C54-5EB5154AD9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sz="2400" dirty="0"/>
              <a:t>Patients with a </a:t>
            </a:r>
            <a:r>
              <a:rPr lang="en-GB" sz="2400" b="1" dirty="0"/>
              <a:t>pulmonary nodule(s) detected </a:t>
            </a:r>
            <a:r>
              <a:rPr lang="en-GB" sz="2400" dirty="0"/>
              <a:t>on a CT scan performed as part of TLHC which </a:t>
            </a:r>
            <a:r>
              <a:rPr lang="en-GB" sz="2400" b="1" dirty="0"/>
              <a:t>requires further investigation </a:t>
            </a:r>
            <a:r>
              <a:rPr lang="en-GB" sz="2400" dirty="0"/>
              <a:t>with a PET-CT scan, and/or biopsy, and/or surgical resection </a:t>
            </a:r>
          </a:p>
          <a:p>
            <a:r>
              <a:rPr lang="en-GB" sz="2400" dirty="0"/>
              <a:t>Willing and able to give informed consent</a:t>
            </a:r>
          </a:p>
          <a:p>
            <a:pPr lvl="1"/>
            <a:endParaRPr lang="en-GB" sz="2000" dirty="0"/>
          </a:p>
          <a:p>
            <a:pPr lvl="1"/>
            <a:endParaRPr lang="en-GB" sz="2000" dirty="0"/>
          </a:p>
          <a:p>
            <a:r>
              <a:rPr lang="en-GB" sz="2400" dirty="0"/>
              <a:t>When can we consent/collect the sample?</a:t>
            </a:r>
          </a:p>
          <a:p>
            <a:pPr lvl="1"/>
            <a:r>
              <a:rPr lang="en-GB" sz="2000" dirty="0"/>
              <a:t>At </a:t>
            </a:r>
            <a:r>
              <a:rPr lang="en-GB" sz="2000" b="1" dirty="0"/>
              <a:t>any</a:t>
            </a:r>
            <a:r>
              <a:rPr lang="en-GB" sz="2000" dirty="0"/>
              <a:t> LHC-related appointment after the initial low-dose CT scan has revealed a nodule requiring further investigation.</a:t>
            </a:r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8AAA5CD-3743-4529-839A-4A3839770A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653" y="1259366"/>
            <a:ext cx="1535240" cy="1013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02287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246C1C-F047-4C3F-B2C3-EF1BA08771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976" y="2147640"/>
            <a:ext cx="3194396" cy="2360320"/>
          </a:xfrm>
        </p:spPr>
        <p:txBody>
          <a:bodyPr>
            <a:normAutofit/>
          </a:bodyPr>
          <a:lstStyle/>
          <a:p>
            <a:r>
              <a:rPr lang="en-GB" dirty="0"/>
              <a:t>Where does SCOOT fit in to the LHC pathway?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D6EF4AD2-D8E3-4BA8-B7E5-78342ED8245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00978" y="648070"/>
            <a:ext cx="6556443" cy="385989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8AACE20-D0E7-4D26-96E7-FE4B01DFC1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14433" y="4386659"/>
            <a:ext cx="6862208" cy="2236925"/>
          </a:xfrm>
          <a:prstGeom prst="rect">
            <a:avLst/>
          </a:prstGeom>
        </p:spPr>
      </p:pic>
      <p:sp>
        <p:nvSpPr>
          <p:cNvPr id="9" name="Arrow: Right 8">
            <a:extLst>
              <a:ext uri="{FF2B5EF4-FFF2-40B4-BE49-F238E27FC236}">
                <a16:creationId xmlns:a16="http://schemas.microsoft.com/office/drawing/2014/main" id="{953EA1E1-1653-41A3-A615-7B61FEDA3977}"/>
              </a:ext>
            </a:extLst>
          </p:cNvPr>
          <p:cNvSpPr/>
          <p:nvPr/>
        </p:nvSpPr>
        <p:spPr>
          <a:xfrm>
            <a:off x="6365289" y="2876365"/>
            <a:ext cx="426128" cy="17755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Arrow: Right 9">
            <a:extLst>
              <a:ext uri="{FF2B5EF4-FFF2-40B4-BE49-F238E27FC236}">
                <a16:creationId xmlns:a16="http://schemas.microsoft.com/office/drawing/2014/main" id="{2ED27DAF-663B-45C4-8426-A0DDB385D4D1}"/>
              </a:ext>
            </a:extLst>
          </p:cNvPr>
          <p:cNvSpPr/>
          <p:nvPr/>
        </p:nvSpPr>
        <p:spPr>
          <a:xfrm>
            <a:off x="6560598" y="3746377"/>
            <a:ext cx="292963" cy="17755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3342A7A-50BA-4CC5-93A2-11BC7040A37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813" y="1134083"/>
            <a:ext cx="1535240" cy="1013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1460642"/>
      </p:ext>
    </p:extLst>
  </p:cSld>
  <p:clrMapOvr>
    <a:masterClrMapping/>
  </p:clrMapOvr>
</p:sld>
</file>

<file path=ppt/theme/theme1.xml><?xml version="1.0" encoding="utf-8"?>
<a:theme xmlns:a="http://schemas.openxmlformats.org/drawingml/2006/main" name="Frame">
  <a:themeElements>
    <a:clrScheme name="Frame">
      <a:dk1>
        <a:srgbClr val="000000"/>
      </a:dk1>
      <a:lt1>
        <a:srgbClr val="FFFFFF"/>
      </a:lt1>
      <a:dk2>
        <a:srgbClr val="545454"/>
      </a:dk2>
      <a:lt2>
        <a:srgbClr val="BFBFBF"/>
      </a:lt2>
      <a:accent1>
        <a:srgbClr val="40BAD2"/>
      </a:accent1>
      <a:accent2>
        <a:srgbClr val="FAB900"/>
      </a:accent2>
      <a:accent3>
        <a:srgbClr val="90BB23"/>
      </a:accent3>
      <a:accent4>
        <a:srgbClr val="EE7008"/>
      </a:accent4>
      <a:accent5>
        <a:srgbClr val="1AB39F"/>
      </a:accent5>
      <a:accent6>
        <a:srgbClr val="D5393D"/>
      </a:accent6>
      <a:hlink>
        <a:srgbClr val="90BB23"/>
      </a:hlink>
      <a:folHlink>
        <a:srgbClr val="EE7008"/>
      </a:folHlink>
    </a:clrScheme>
    <a:fontScheme name="Frame">
      <a:majorFont>
        <a:latin typeface="Corbel" panose="020B0503020204020204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Fram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20000"/>
                <a:lumMod val="102000"/>
              </a:schemeClr>
            </a:gs>
            <a:gs pos="48000">
              <a:schemeClr val="phClr">
                <a:tint val="98000"/>
                <a:shade val="90000"/>
                <a:satMod val="110000"/>
                <a:lumMod val="103000"/>
              </a:schemeClr>
            </a:gs>
            <a:gs pos="100000">
              <a:schemeClr val="phClr">
                <a:tint val="98000"/>
                <a:shade val="80000"/>
                <a:satMod val="10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rame" id="{F226E7A2-7162-461C-9490-D27D9DC04E43}" vid="{629A0216-3BBD-45C0-B63F-2683BEA18F6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47fbba72-5c1b-4126-86cf-312374021c6e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AB7CCA1A905214DA119B88B10975224" ma:contentTypeVersion="15" ma:contentTypeDescription="Create a new document." ma:contentTypeScope="" ma:versionID="19c336fce714e49c80578cc0dfa8e82f">
  <xsd:schema xmlns:xsd="http://www.w3.org/2001/XMLSchema" xmlns:xs="http://www.w3.org/2001/XMLSchema" xmlns:p="http://schemas.microsoft.com/office/2006/metadata/properties" xmlns:ns3="47fbba72-5c1b-4126-86cf-312374021c6e" xmlns:ns4="9c38c1a7-03b2-4325-b441-3672bafece5b" targetNamespace="http://schemas.microsoft.com/office/2006/metadata/properties" ma:root="true" ma:fieldsID="abfe836119f6a51d71c1955fe341d8f8" ns3:_="" ns4:_="">
    <xsd:import namespace="47fbba72-5c1b-4126-86cf-312374021c6e"/>
    <xsd:import namespace="9c38c1a7-03b2-4325-b441-3672bafece5b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AutoKeyPoints" minOccurs="0"/>
                <xsd:element ref="ns3:MediaServiceKeyPoints" minOccurs="0"/>
                <xsd:element ref="ns3:MediaServiceOCR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DateTaken" minOccurs="0"/>
                <xsd:element ref="ns3:MediaLengthInSeconds" minOccurs="0"/>
                <xsd:element ref="ns3:MediaServiceLocation" minOccurs="0"/>
                <xsd:element ref="ns3:_activity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7fbba72-5c1b-4126-86cf-312374021c6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3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4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9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1" nillable="true" ma:displayName="Location" ma:internalName="MediaServiceLocation" ma:readOnly="true">
      <xsd:simpleType>
        <xsd:restriction base="dms:Text"/>
      </xsd:simpleType>
    </xsd:element>
    <xsd:element name="_activity" ma:index="22" nillable="true" ma:displayName="_activity" ma:hidden="true" ma:internalName="_activity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c38c1a7-03b2-4325-b441-3672bafece5b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8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8995CB61-0F55-477C-8E07-3AB29571CE79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36C2C38D-BF73-4E44-9ADB-11D9BF928EBE}">
  <ds:schemaRefs>
    <ds:schemaRef ds:uri="http://schemas.microsoft.com/office/2006/metadata/properties"/>
    <ds:schemaRef ds:uri="http://purl.org/dc/elements/1.1/"/>
    <ds:schemaRef ds:uri="http://purl.org/dc/terms/"/>
    <ds:schemaRef ds:uri="http://schemas.openxmlformats.org/package/2006/metadata/core-properties"/>
    <ds:schemaRef ds:uri="http://purl.org/dc/dcmitype/"/>
    <ds:schemaRef ds:uri="47fbba72-5c1b-4126-86cf-312374021c6e"/>
    <ds:schemaRef ds:uri="http://schemas.microsoft.com/office/2006/documentManagement/types"/>
    <ds:schemaRef ds:uri="http://schemas.microsoft.com/office/infopath/2007/PartnerControls"/>
    <ds:schemaRef ds:uri="9c38c1a7-03b2-4325-b441-3672bafece5b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138EF01D-09E5-4A01-9C67-6E8E489E7C6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7fbba72-5c1b-4126-86cf-312374021c6e"/>
    <ds:schemaRef ds:uri="9c38c1a7-03b2-4325-b441-3672bafece5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TM03457475[[fn=Frame]]</Template>
  <TotalTime>198</TotalTime>
  <Words>970</Words>
  <Application>Microsoft Office PowerPoint</Application>
  <PresentationFormat>Widescreen</PresentationFormat>
  <Paragraphs>133</Paragraphs>
  <Slides>12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8" baseType="lpstr">
      <vt:lpstr>Arial</vt:lpstr>
      <vt:lpstr>Calibri</vt:lpstr>
      <vt:lpstr>Corbel</vt:lpstr>
      <vt:lpstr>Wingdings</vt:lpstr>
      <vt:lpstr>Wingdings 2</vt:lpstr>
      <vt:lpstr>Frame</vt:lpstr>
      <vt:lpstr>DART and SCOOT</vt:lpstr>
      <vt:lpstr>What are we trying to do?</vt:lpstr>
      <vt:lpstr>How are we trying to do this?</vt:lpstr>
      <vt:lpstr>PowerPoint Presentation</vt:lpstr>
      <vt:lpstr>PowerPoint Presentation</vt:lpstr>
      <vt:lpstr>Which patients can be included in DART?</vt:lpstr>
      <vt:lpstr>DART data transfer requires the following…</vt:lpstr>
      <vt:lpstr>Who is eligible to participate in SCOOT?</vt:lpstr>
      <vt:lpstr>Where does SCOOT fit in to the LHC pathway?</vt:lpstr>
      <vt:lpstr>SCOOT requires the following…</vt:lpstr>
      <vt:lpstr>Current status</vt:lpstr>
      <vt:lpstr>Contact info  Any questions, please get in touch!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DART and SCOOT</dc:title>
  <dc:creator>Rachel Austin</dc:creator>
  <cp:lastModifiedBy>Anne Powell</cp:lastModifiedBy>
  <cp:revision>21</cp:revision>
  <dcterms:created xsi:type="dcterms:W3CDTF">2023-01-24T15:56:28Z</dcterms:created>
  <dcterms:modified xsi:type="dcterms:W3CDTF">2023-02-08T12:41:49Z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0x0101009AB7CCA1A905214DA119B88B10975224</vt:lpwstr>
  </property>
</Properties>
</file>